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176" r:id="rId5"/>
  </p:sldMasterIdLst>
  <p:notesMasterIdLst>
    <p:notesMasterId r:id="rId21"/>
  </p:notesMasterIdLst>
  <p:handoutMasterIdLst>
    <p:handoutMasterId r:id="rId22"/>
  </p:handoutMasterIdLst>
  <p:sldIdLst>
    <p:sldId id="373" r:id="rId6"/>
    <p:sldId id="374" r:id="rId7"/>
    <p:sldId id="338" r:id="rId8"/>
    <p:sldId id="345" r:id="rId9"/>
    <p:sldId id="359" r:id="rId10"/>
    <p:sldId id="347" r:id="rId11"/>
    <p:sldId id="348" r:id="rId12"/>
    <p:sldId id="353" r:id="rId13"/>
    <p:sldId id="363" r:id="rId14"/>
    <p:sldId id="368" r:id="rId15"/>
    <p:sldId id="346" r:id="rId16"/>
    <p:sldId id="362" r:id="rId17"/>
    <p:sldId id="349" r:id="rId18"/>
    <p:sldId id="371" r:id="rId19"/>
    <p:sldId id="341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B0B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1972" autoAdjust="0"/>
  </p:normalViewPr>
  <p:slideViewPr>
    <p:cSldViewPr snapToGrid="0" snapToObjects="1">
      <p:cViewPr varScale="1">
        <p:scale>
          <a:sx n="151" d="100"/>
          <a:sy n="151" d="100"/>
        </p:scale>
        <p:origin x="376" y="176"/>
      </p:cViewPr>
      <p:guideLst>
        <p:guide orient="horz" pos="2701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EE2EDD-D35E-4869-90B0-BA0DE2B1D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7CFEDF-8A02-49AE-9427-C8892F0CD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EB0676-0F79-47A2-8617-9AEAEEED1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864DF4-640C-4246-BFD0-81516E76E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107A7F-3F6E-4ACE-9A05-D352C0F29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D0313C-E313-49B7-95BB-F6F2D3379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AC9977-F192-4CD0-A49B-7D3E8512C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7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8D695-EFAC-4E50-A090-552ABE8F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06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22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1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119B853-ADDC-4DFF-B4C3-1EE44CE34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C23B9A4-56FB-4D07-B916-945A24B17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8421928" y="4844487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4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F5C6EC5-B5D7-4547-8B17-97D7B7BE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1F1286-56C4-477D-B39E-EFBDAB94F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7A15E5D-37EF-4FF5-8F4A-821873FE0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D3A324-0835-40A2-9BF2-BFA7E78FE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1882D2-F634-4FE0-B22F-5A713B59E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Left Arrow 2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73BBC0-36CA-46D3-A30F-BA4D9FDED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ADEE64-515D-46BD-AC02-17642EA8E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4FFAAAE-35B6-407A-AF4A-F6F6567DF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B02411-2908-4405-B94C-E8E19FD04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60156EC-B680-4E7A-AA21-F6B15E082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F8D1BC-AC95-422B-A23D-094E8F958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8C91F7-685F-491B-9736-C3274165C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430A769-8131-44F2-B15B-4FBA2B1B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9A5AF61-E7CD-4976-B02E-30454EC77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6B8E28-C965-47B4-9054-CE9070DD9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3A28ED6-FBCE-4D0B-A011-DB06EE4AC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8B9134-5F14-4370-87AE-132CB530DE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E4EE938-097A-4185-9C2D-2012355DE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76751E-D977-4EC5-8D0F-4A9D6261C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4387E-FDDD-4612-8F45-3B3E49A2F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F698F7-6714-4B3E-A1B7-A074A026B9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8015BE1-C33B-479B-9A43-72707E46A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D18B90E-13E1-4CFB-81E7-2111E33FD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4AE903-A4A1-44F2-BD92-F420A78CE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98F256-6152-462D-A5F7-BC5E3BEB25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F8778AD-E8A7-45D9-A0BF-1D5AB02A1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ED9686F-30BD-4573-9FED-4A6FD8876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054CE9-CE73-4C1C-B622-2B9B6D495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CD1F85-543B-4C41-B7A0-81B722E1D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CD82F8-FF1A-4B7A-A872-D660B06D7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8C902-4535-488C-BB11-68B540372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D30C56-151A-443C-B575-7E523D337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9" name="Left Arrow 18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8C87E10-17BA-4882-9AF2-BBD6D2408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91393F-BF79-45B8-A67E-CE73E5408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8F2B64-1E1C-4327-90A3-871A2CF9F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CF044E-C555-4CA6-9401-99C5D6FD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B8449-3DDD-47A8-B35D-B42793F16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E7EBFD8-8DC8-4AB0-BB13-83AEA9D6C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CBD42F-850B-4673-8A7B-238DFFCE4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206375"/>
            <a:ext cx="6452507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14.2.2022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4830264-0930-4878-A93D-98027F227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3680C6-8CCA-487F-9081-6DF25CC6843C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F2DC03D-AEDD-4DA2-A6F9-90EEEF804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1E08EE-513B-4DDC-9612-DB0ABEE497E7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66" y="4033212"/>
            <a:ext cx="1105200" cy="990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15D9B0-4C16-4BD3-A660-0E9CB909DF0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21" y="4035832"/>
            <a:ext cx="1105200" cy="9909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9E3C0C-D325-4699-B03F-9C20214E5ADB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Left Arrow 8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32226"/>
            <a:ext cx="1105200" cy="9909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E88DFA-7C52-43BC-A660-0E99859F6D9F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035" y="4028996"/>
            <a:ext cx="1108800" cy="9942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956D7A-630A-4ED0-A5DE-3AF613806F85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950FA0-85C2-43F5-87E3-3EAB0A6076C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/>
              <a:t>Thank you!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069" y="1577848"/>
            <a:ext cx="2426400" cy="21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10" y="1579437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5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63" y="1577434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2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200" y="1577434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EA1EE37-7F28-4D2D-BD60-921E79CB6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5" y="4588933"/>
            <a:ext cx="5806624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098C8C-4B16-425E-A9D1-7A968F5EE4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4D5C1C7-7F3E-4A14-9A3C-33382D0DA3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6BCAEA-F58C-4545-ACF9-FDA81DD9C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0" y="231548"/>
            <a:ext cx="1112400" cy="997452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63500" dir="126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43996" y="4859339"/>
            <a:ext cx="100142" cy="162730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1501" y="4906465"/>
            <a:ext cx="105296" cy="118550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8150" y="4859339"/>
            <a:ext cx="106769" cy="162730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81237" y="4903519"/>
            <a:ext cx="107505" cy="121496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23803" y="4687773"/>
            <a:ext cx="219428" cy="204701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Essi yleiset\LUKE töitä\Powerpoint-pohjat\Esityspohja 2019\c_natural_resources_gre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00" y="4932696"/>
            <a:ext cx="1754832" cy="1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14.2.2022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3996" y="4687773"/>
            <a:ext cx="499235" cy="337242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699" y="4934866"/>
            <a:ext cx="1754834" cy="1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29" y="4025731"/>
            <a:ext cx="1112400" cy="9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5" r:id="rId8"/>
    <p:sldLayoutId id="2147484186" r:id="rId9"/>
    <p:sldLayoutId id="2147484187" r:id="rId10"/>
    <p:sldLayoutId id="2147484188" r:id="rId11"/>
    <p:sldLayoutId id="2147484184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2D7-CB19-B84E-9956-9DD07A81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SOMPA WP5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8AA51-0778-6C4F-99E6-F16081A1AF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F75144-7986-6843-8DB7-E6BCA2379785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E4C06-9ECE-5348-8B54-8CE48285F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7AA1628-DB41-AF4F-9B75-598DA20B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18" y="1607079"/>
            <a:ext cx="13271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1F7399-B158-B74B-8AB8-2CEFABD3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3" y="3233443"/>
            <a:ext cx="1932600" cy="5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4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61464"/>
            <a:ext cx="7714704" cy="3275661"/>
          </a:xfrm>
        </p:spPr>
        <p:txBody>
          <a:bodyPr/>
          <a:lstStyle/>
          <a:p>
            <a:pPr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Drained peatlands: natural mortality and harvest residues based on Yasso07 simulations</a:t>
            </a:r>
          </a:p>
          <a:p>
            <a:pPr lvl="1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Upland soils: all litterfall based on Yasso07 simulations</a:t>
            </a:r>
          </a:p>
          <a:p>
            <a:pPr lvl="1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emission estimation II</a:t>
            </a:r>
          </a:p>
        </p:txBody>
      </p:sp>
    </p:spTree>
    <p:extLst>
      <p:ext uri="{BB962C8B-B14F-4D97-AF65-F5344CB8AC3E}">
        <p14:creationId xmlns:p14="http://schemas.microsoft.com/office/powerpoint/2010/main" val="297130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040647"/>
            <a:ext cx="571557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Emissions from drained peat linked to ground water table &amp; fertility: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– </a:t>
            </a:r>
            <a:r>
              <a:rPr lang="en-US" dirty="0" err="1"/>
              <a:t>Minkkinen</a:t>
            </a:r>
            <a:r>
              <a:rPr lang="en-US" dirty="0"/>
              <a:t> et al. (2020).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– </a:t>
            </a:r>
            <a:r>
              <a:rPr lang="en-US" dirty="0" err="1"/>
              <a:t>Ojanen</a:t>
            </a:r>
            <a:r>
              <a:rPr lang="en-US" dirty="0"/>
              <a:t> and </a:t>
            </a:r>
            <a:r>
              <a:rPr lang="en-US" dirty="0" err="1"/>
              <a:t>Minkkinen</a:t>
            </a:r>
            <a:r>
              <a:rPr lang="en-US" dirty="0"/>
              <a:t> (2019)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– </a:t>
            </a:r>
            <a:r>
              <a:rPr lang="en-US" dirty="0" err="1"/>
              <a:t>Ojanen</a:t>
            </a:r>
            <a:r>
              <a:rPr lang="en-US" dirty="0"/>
              <a:t> et al. (2010)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GHG emissions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AC9648-AC24-431D-966F-737FBE02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2048638"/>
            <a:ext cx="3793894" cy="334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07248-7DF5-41B9-A8EC-8D0AB7C1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74" y="3944423"/>
            <a:ext cx="1632825" cy="229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33B3EC-4EA7-4EDC-BF63-C2CA13DA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51" y="2751635"/>
            <a:ext cx="4205989" cy="869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E3DE6-ABA3-4C70-8EB9-E82A16DB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987" y="190566"/>
            <a:ext cx="2940093" cy="2141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D5DB5-B82A-478B-89FE-7341965B85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20" y="1897897"/>
            <a:ext cx="3348603" cy="186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F9402-599B-4872-AC16-3ED9D3D6E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79" y="3128270"/>
            <a:ext cx="2491715" cy="20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933919"/>
            <a:ext cx="6514470" cy="3275661"/>
          </a:xfrm>
        </p:spPr>
        <p:txBody>
          <a:bodyPr/>
          <a:lstStyle/>
          <a:p>
            <a:pPr marL="285750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Defining soil management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BAU</a:t>
            </a:r>
          </a:p>
          <a:p>
            <a:pPr marL="1485900" lvl="2" indent="-342900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Management of drained peatlands as it has been, ditching after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clearfelling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and based on MELA (without subsidies)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SOMPA </a:t>
            </a:r>
          </a:p>
          <a:p>
            <a:pPr marL="1485900" lvl="2" indent="-342900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Compulsory CCF with spruce dominated stands on fertile soils (&gt;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Vaccinium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type). Nutrient poor sites: ditching as in BAU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JURO (as a sensitivity analysis)</a:t>
            </a:r>
          </a:p>
          <a:p>
            <a:pPr marL="1428750" lvl="2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Same as SOMPA, but first 5 years of growth of suppressed trees reduced by 25%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I </a:t>
            </a:r>
          </a:p>
        </p:txBody>
      </p:sp>
    </p:spTree>
    <p:extLst>
      <p:ext uri="{BB962C8B-B14F-4D97-AF65-F5344CB8AC3E}">
        <p14:creationId xmlns:p14="http://schemas.microsoft.com/office/powerpoint/2010/main" val="93967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95" y="933919"/>
            <a:ext cx="5715573" cy="327566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Defining level of loggings (demand)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Maximum sustained 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BAU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SOMPA 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JURO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Actual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fellings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(2016-2018)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BAU 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SOMPA </a:t>
            </a:r>
          </a:p>
          <a:p>
            <a:pPr marL="1085850" lvl="1" indent="-3429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JURO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II </a:t>
            </a:r>
          </a:p>
        </p:txBody>
      </p:sp>
    </p:spTree>
    <p:extLst>
      <p:ext uri="{BB962C8B-B14F-4D97-AF65-F5344CB8AC3E}">
        <p14:creationId xmlns:p14="http://schemas.microsoft.com/office/powerpoint/2010/main" val="387171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E449-EB10-D443-BE96-8C9DB678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Preliminary results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5A5E2-9945-A844-A747-AEB22DDAF2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09A4F8-194F-DE4F-AF43-305F6E1328B1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23E7-E007-4E4A-AA69-7B6F33240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3AEBD-349B-1F4B-8D3C-708B2E0A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853347"/>
            <a:ext cx="6051698" cy="3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83DF3C-5667-4543-AAAB-E073A5A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37A851-88FF-4816-AE56-E46E55C07C2B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D11F4-B86D-46EA-A169-3B5A1B5B5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Hökkä</a:t>
            </a:r>
            <a:r>
              <a:rPr lang="en-US" sz="1600" dirty="0"/>
              <a:t>, H., Stenberg, L. &amp; </a:t>
            </a:r>
            <a:r>
              <a:rPr lang="en-US" sz="1600" dirty="0" err="1"/>
              <a:t>Laurén</a:t>
            </a:r>
            <a:r>
              <a:rPr lang="en-US" sz="1600" dirty="0"/>
              <a:t>, A. (2020) Modelling depth of drainage ditches in forested peatlands of Finland. Baltic Forestry. 26(2): 453.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Launiainen</a:t>
            </a:r>
            <a:r>
              <a:rPr lang="en-US" sz="1600" dirty="0"/>
              <a:t>, S., Guan, M., </a:t>
            </a:r>
            <a:r>
              <a:rPr lang="en-US" sz="1600" dirty="0" err="1"/>
              <a:t>Salmivaara</a:t>
            </a:r>
            <a:r>
              <a:rPr lang="en-US" sz="1600" dirty="0"/>
              <a:t>, A. and </a:t>
            </a:r>
            <a:r>
              <a:rPr lang="en-US" sz="1600" dirty="0" err="1"/>
              <a:t>Kieloaho</a:t>
            </a:r>
            <a:r>
              <a:rPr lang="en-US" sz="1600" dirty="0"/>
              <a:t>, A.J., 2019. Modeling boreal forest evapotranspiration and water balance at stand and catchment scales: a spatial approach. Hydrology and Earth System Sciences, 23(8), pp.3457-3480.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Minkkinen</a:t>
            </a:r>
            <a:r>
              <a:rPr lang="en-US" sz="1600" dirty="0"/>
              <a:t>, K., </a:t>
            </a:r>
            <a:r>
              <a:rPr lang="en-US" sz="1600" dirty="0" err="1"/>
              <a:t>Ojanen</a:t>
            </a:r>
            <a:r>
              <a:rPr lang="en-US" sz="1600" dirty="0"/>
              <a:t>, P., Koskinen, M., &amp; </a:t>
            </a:r>
            <a:r>
              <a:rPr lang="en-US" sz="1600" dirty="0" err="1"/>
              <a:t>Penttilä</a:t>
            </a:r>
            <a:r>
              <a:rPr lang="en-US" sz="1600" dirty="0"/>
              <a:t>, T. (2020). Nitrous oxide emissions of undrained, forestry-drained, and rewetted boreal peatlands. </a:t>
            </a:r>
            <a:r>
              <a:rPr lang="en-US" sz="1600" i="1" dirty="0"/>
              <a:t>Forest Ecology and Management</a:t>
            </a:r>
            <a:r>
              <a:rPr lang="en-US" sz="1600" dirty="0"/>
              <a:t>, </a:t>
            </a:r>
            <a:r>
              <a:rPr lang="en-US" sz="1600" i="1" dirty="0"/>
              <a:t>478</a:t>
            </a:r>
            <a:r>
              <a:rPr lang="en-US" sz="1600" dirty="0"/>
              <a:t>, 118494.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Ojanen</a:t>
            </a:r>
            <a:r>
              <a:rPr lang="en-US" sz="1600" dirty="0"/>
              <a:t>, P., </a:t>
            </a:r>
            <a:r>
              <a:rPr lang="en-US" sz="1600" dirty="0" err="1"/>
              <a:t>Minkkinen</a:t>
            </a:r>
            <a:r>
              <a:rPr lang="en-US" sz="1600" dirty="0"/>
              <a:t>, K., Alm, J., &amp; </a:t>
            </a:r>
            <a:r>
              <a:rPr lang="en-US" sz="1600" dirty="0" err="1"/>
              <a:t>Penttilä</a:t>
            </a:r>
            <a:r>
              <a:rPr lang="en-US" sz="1600" dirty="0"/>
              <a:t>, T. (2010). Soil–atmosphere CO2, CH4 and N2O fluxes in boreal forestry-drained peatlands. </a:t>
            </a:r>
            <a:r>
              <a:rPr lang="en-US" sz="1600" i="1" dirty="0"/>
              <a:t>Forest Ecology and Management</a:t>
            </a:r>
            <a:r>
              <a:rPr lang="en-US" sz="1600" dirty="0"/>
              <a:t>, </a:t>
            </a:r>
            <a:r>
              <a:rPr lang="en-US" sz="1600" i="1" dirty="0"/>
              <a:t>260</a:t>
            </a:r>
            <a:r>
              <a:rPr lang="en-US" sz="1600" dirty="0"/>
              <a:t>(3), 411-421.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Ojanen</a:t>
            </a:r>
            <a:r>
              <a:rPr lang="en-US" sz="1600" dirty="0"/>
              <a:t>, P., &amp; </a:t>
            </a:r>
            <a:r>
              <a:rPr lang="en-US" sz="1600" dirty="0" err="1"/>
              <a:t>Minkkinen</a:t>
            </a:r>
            <a:r>
              <a:rPr lang="en-US" sz="1600" dirty="0"/>
              <a:t>, K. (2019). The dependence of net soil CO2 emissions on water table depth in boreal peatlands drained for forestry. </a:t>
            </a:r>
            <a:r>
              <a:rPr lang="en-US" sz="1600" i="1" dirty="0"/>
              <a:t>Mires and Peat</a:t>
            </a:r>
            <a:r>
              <a:rPr lang="en-US" sz="1600" dirty="0"/>
              <a:t>, </a:t>
            </a:r>
            <a:r>
              <a:rPr lang="en-US" sz="1600" i="1" dirty="0"/>
              <a:t>24</a:t>
            </a:r>
            <a:r>
              <a:rPr lang="en-US" sz="1600" dirty="0"/>
              <a:t>(27), 1-8.</a:t>
            </a:r>
          </a:p>
        </p:txBody>
      </p:sp>
    </p:spTree>
    <p:extLst>
      <p:ext uri="{BB962C8B-B14F-4D97-AF65-F5344CB8AC3E}">
        <p14:creationId xmlns:p14="http://schemas.microsoft.com/office/powerpoint/2010/main" val="41607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1802-BE57-3144-A44E-07382469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Scientific papers in pipeliene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2F2D3-C9F7-C24B-8C5B-38FF50E918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D80C3C-932A-D74F-AA2D-16B447832DBE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DEECD-90F1-3847-A961-5F57E690D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78DB058-4980-394E-89CF-F434D9A4A3C5}"/>
              </a:ext>
            </a:extLst>
          </p:cNvPr>
          <p:cNvSpPr txBox="1">
            <a:spLocks/>
          </p:cNvSpPr>
          <p:nvPr/>
        </p:nvSpPr>
        <p:spPr>
          <a:xfrm>
            <a:off x="266097" y="1061523"/>
            <a:ext cx="6697915" cy="3275661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‒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‐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Lehtonen et al.: Continuous cover forestry (CCF) for drained peatlands – impacts to emissions and harvesting (Draft, results are ready)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Eyvindson</a:t>
            </a:r>
            <a:r>
              <a:rPr lang="en-GB" dirty="0"/>
              <a:t> et al. Quantifying forest management impacts on GHG emissions from drained peatland forests: Balancing production and climate goals (Draft)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Haakana</a:t>
            </a:r>
            <a:r>
              <a:rPr lang="en-GB" dirty="0"/>
              <a:t> et al. Carbon stock changes for tree biomass in Finland (Almost ready to be submitted)</a:t>
            </a:r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014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89BEEE-FA7F-4393-9111-53CE333E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1244599"/>
            <a:ext cx="6423718" cy="1539851"/>
          </a:xfrm>
        </p:spPr>
        <p:txBody>
          <a:bodyPr/>
          <a:lstStyle/>
          <a:p>
            <a:r>
              <a:rPr lang="en-US" dirty="0"/>
              <a:t>Continuous cover forestry (CCF) for drained peatlands – impacts to emissions and harvesting</a:t>
            </a:r>
            <a:br>
              <a:rPr lang="en-US" dirty="0"/>
            </a:br>
            <a:r>
              <a:rPr lang="en-US" dirty="0"/>
              <a:t>PRELIMINARY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88C52F-9739-498B-8838-E7B2037968FE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42C42-CDC1-40F7-A002-B7DC46B9A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784450"/>
            <a:ext cx="5806624" cy="1701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Aleksi Lehtonen, Kari </a:t>
            </a:r>
            <a:r>
              <a:rPr lang="en-US" dirty="0" err="1"/>
              <a:t>Härkönen</a:t>
            </a:r>
            <a:r>
              <a:rPr lang="en-US" dirty="0"/>
              <a:t>, Kyle </a:t>
            </a:r>
            <a:r>
              <a:rPr lang="en-US" dirty="0" err="1"/>
              <a:t>Eyvindson</a:t>
            </a:r>
            <a:r>
              <a:rPr lang="en-US" dirty="0"/>
              <a:t>, </a:t>
            </a:r>
            <a:r>
              <a:rPr lang="en-US" dirty="0" err="1"/>
              <a:t>Mikko</a:t>
            </a:r>
            <a:r>
              <a:rPr lang="en-US" dirty="0"/>
              <a:t> </a:t>
            </a:r>
            <a:r>
              <a:rPr lang="en-US" dirty="0" err="1"/>
              <a:t>Peltoniemi</a:t>
            </a:r>
            <a:r>
              <a:rPr lang="en-US" dirty="0"/>
              <a:t>, Raisa </a:t>
            </a:r>
            <a:r>
              <a:rPr lang="en-US" dirty="0" err="1"/>
              <a:t>Mäkipää</a:t>
            </a:r>
            <a:r>
              <a:rPr lang="en-US" dirty="0"/>
              <a:t>, et al.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B99BA-4FE5-0C49-8988-A967C795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269" y="3802192"/>
            <a:ext cx="2478880" cy="13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3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571557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Drained peat exchange GHGs depending</a:t>
            </a:r>
          </a:p>
          <a:p>
            <a:pPr lvl="1"/>
            <a:r>
              <a:rPr lang="en-US" dirty="0"/>
              <a:t>Primarily: Site type, ditch spacing, ditch depth, living biomass and 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emissions can be modified through management (changing ditch depth and transpiring biomass)</a:t>
            </a:r>
          </a:p>
          <a:p>
            <a:pPr marL="914400" lvl="1" indent="-171450"/>
            <a:r>
              <a:rPr lang="en-US" dirty="0"/>
              <a:t>These will change the ground water table – changing the ability of the peat to emit GHGs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90F18-3B9F-44DA-A272-0329E3D8D473}"/>
              </a:ext>
            </a:extLst>
          </p:cNvPr>
          <p:cNvGrpSpPr/>
          <p:nvPr/>
        </p:nvGrpSpPr>
        <p:grpSpPr>
          <a:xfrm>
            <a:off x="6005600" y="0"/>
            <a:ext cx="3081755" cy="4578317"/>
            <a:chOff x="5887906" y="1048233"/>
            <a:chExt cx="2743118" cy="4032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C7D85E-0900-42B0-9261-FF2DC1BF3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06" y="1048233"/>
              <a:ext cx="274311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3A111E9-B347-46F7-8E0A-A2190DE0000E}"/>
                </a:ext>
              </a:extLst>
            </p:cNvPr>
            <p:cNvSpPr/>
            <p:nvPr/>
          </p:nvSpPr>
          <p:spPr>
            <a:xfrm flipH="1">
              <a:off x="6158858" y="4101239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F06A10F-55E8-494F-B6DC-78D48CC0FAFE}"/>
                </a:ext>
              </a:extLst>
            </p:cNvPr>
            <p:cNvSpPr/>
            <p:nvPr/>
          </p:nvSpPr>
          <p:spPr>
            <a:xfrm>
              <a:off x="6139251" y="4099738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100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571557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Forest management affects living biomass and ditch depth</a:t>
            </a:r>
          </a:p>
          <a:p>
            <a:pPr marL="1085850" lvl="1" indent="-342900"/>
            <a:r>
              <a:rPr lang="en-US" dirty="0"/>
              <a:t>How can we mitigate GHG emissions from drained peatlands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need to use these sites for production purposes, how should we?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Forest simulations can inform of the possible trade-offs between production and GHG emissions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90F18-3B9F-44DA-A272-0329E3D8D473}"/>
              </a:ext>
            </a:extLst>
          </p:cNvPr>
          <p:cNvGrpSpPr/>
          <p:nvPr/>
        </p:nvGrpSpPr>
        <p:grpSpPr>
          <a:xfrm>
            <a:off x="6005601" y="545869"/>
            <a:ext cx="2743118" cy="4032448"/>
            <a:chOff x="5887906" y="1048233"/>
            <a:chExt cx="2743118" cy="4032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C7D85E-0900-42B0-9261-FF2DC1BF3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06" y="1048233"/>
              <a:ext cx="274311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3A111E9-B347-46F7-8E0A-A2190DE0000E}"/>
                </a:ext>
              </a:extLst>
            </p:cNvPr>
            <p:cNvSpPr/>
            <p:nvPr/>
          </p:nvSpPr>
          <p:spPr>
            <a:xfrm flipH="1">
              <a:off x="6158858" y="4101239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F06A10F-55E8-494F-B6DC-78D48CC0FAFE}"/>
                </a:ext>
              </a:extLst>
            </p:cNvPr>
            <p:cNvSpPr/>
            <p:nvPr/>
          </p:nvSpPr>
          <p:spPr>
            <a:xfrm>
              <a:off x="6139251" y="4099738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8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571557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 forest simulator, here MELA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Input data:</a:t>
            </a:r>
          </a:p>
          <a:p>
            <a:pPr marL="1085850" lvl="1" indent="-342900"/>
            <a:r>
              <a:rPr lang="en-US" dirty="0"/>
              <a:t>Latest forest inventory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scenarios and then project future development over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these projections to a modelling framework that estimates GHG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project forest growth</a:t>
            </a:r>
          </a:p>
        </p:txBody>
      </p:sp>
    </p:spTree>
    <p:extLst>
      <p:ext uri="{BB962C8B-B14F-4D97-AF65-F5344CB8AC3E}">
        <p14:creationId xmlns:p14="http://schemas.microsoft.com/office/powerpoint/2010/main" val="337514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86" y="823453"/>
            <a:ext cx="571557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Link forest modelling data to </a:t>
            </a:r>
            <a:r>
              <a:rPr lang="en-US" sz="1600" dirty="0" err="1"/>
              <a:t>SpaFHyPeat</a:t>
            </a:r>
            <a:r>
              <a:rPr lang="en-US" sz="1600" dirty="0"/>
              <a:t> (</a:t>
            </a:r>
            <a:r>
              <a:rPr lang="en-US" sz="1600" dirty="0" err="1"/>
              <a:t>Launiainen</a:t>
            </a:r>
            <a:r>
              <a:rPr lang="en-US" sz="1600" dirty="0"/>
              <a:t> et al.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Input data required (9 elements):</a:t>
            </a:r>
          </a:p>
          <a:p>
            <a:pPr marL="1085850" lvl="1" indent="-342900"/>
            <a:r>
              <a:rPr lang="en-US" sz="1600" b="1" dirty="0"/>
              <a:t>Canopy fraction, Dominant tree Height, LAI of Pine, Spruce and Deciduous trees</a:t>
            </a:r>
            <a:r>
              <a:rPr lang="en-US" sz="1600" dirty="0"/>
              <a:t>, Soil fertility, ditch spacing and </a:t>
            </a:r>
            <a:r>
              <a:rPr lang="en-US" sz="1600" u="sng" dirty="0"/>
              <a:t>depth</a:t>
            </a:r>
            <a:r>
              <a:rPr lang="en-US" sz="1600" dirty="0"/>
              <a:t>, and weather data.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90F18-3B9F-44DA-A272-0329E3D8D473}"/>
              </a:ext>
            </a:extLst>
          </p:cNvPr>
          <p:cNvGrpSpPr/>
          <p:nvPr/>
        </p:nvGrpSpPr>
        <p:grpSpPr>
          <a:xfrm>
            <a:off x="6005601" y="545869"/>
            <a:ext cx="2743118" cy="4032448"/>
            <a:chOff x="5887906" y="1048233"/>
            <a:chExt cx="2743118" cy="4032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C7D85E-0900-42B0-9261-FF2DC1BF3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06" y="1048233"/>
              <a:ext cx="274311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3A111E9-B347-46F7-8E0A-A2190DE0000E}"/>
                </a:ext>
              </a:extLst>
            </p:cNvPr>
            <p:cNvSpPr/>
            <p:nvPr/>
          </p:nvSpPr>
          <p:spPr>
            <a:xfrm flipH="1">
              <a:off x="6158858" y="4101239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F06A10F-55E8-494F-B6DC-78D48CC0FAFE}"/>
                </a:ext>
              </a:extLst>
            </p:cNvPr>
            <p:cNvSpPr/>
            <p:nvPr/>
          </p:nvSpPr>
          <p:spPr>
            <a:xfrm>
              <a:off x="6139251" y="4099738"/>
              <a:ext cx="2197884" cy="389277"/>
            </a:xfrm>
            <a:prstGeom prst="arc">
              <a:avLst/>
            </a:prstGeom>
            <a:ln w="539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GWT of drained peats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E88DD-F426-40F2-A56B-41C36EB2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75" y="4115130"/>
            <a:ext cx="3407644" cy="109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3E3B4-7662-574A-BC5C-2ED7F20F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" y="2652767"/>
            <a:ext cx="5341042" cy="23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ditch depth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F14A2-B0B9-49CA-ABD2-562609C37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Inclusion of variable ditch depth – (</a:t>
            </a:r>
            <a:r>
              <a:rPr lang="en-US" dirty="0" err="1"/>
              <a:t>Hökkä</a:t>
            </a:r>
            <a:r>
              <a:rPr lang="en-US" dirty="0"/>
              <a:t> et al. 2020)</a:t>
            </a:r>
          </a:p>
          <a:p>
            <a:pPr marL="1085850" lvl="1" indent="-342900"/>
            <a:r>
              <a:rPr lang="en-US" dirty="0"/>
              <a:t>Quality of ditch changes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 is based on:</a:t>
            </a:r>
          </a:p>
          <a:p>
            <a:pPr marL="1085850" lvl="1" indent="-342900"/>
            <a:r>
              <a:rPr lang="en-US" dirty="0"/>
              <a:t>Ditch age</a:t>
            </a:r>
          </a:p>
          <a:p>
            <a:pPr marL="1085850" lvl="1" indent="-342900"/>
            <a:r>
              <a:rPr lang="en-US" dirty="0"/>
              <a:t>Ditch construction</a:t>
            </a:r>
          </a:p>
          <a:p>
            <a:pPr marL="1085850" lvl="1" indent="-342900"/>
            <a:r>
              <a:rPr lang="en-US" dirty="0"/>
              <a:t>Peat thickness</a:t>
            </a:r>
          </a:p>
          <a:p>
            <a:pPr marL="1085850" lvl="1" indent="-342900"/>
            <a:r>
              <a:rPr lang="en-US" dirty="0"/>
              <a:t>Peat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variables are known, others can be estimated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B73B3-8D03-4F5E-92F0-67F12261E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694" y="1907874"/>
            <a:ext cx="2252456" cy="20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7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</p:spPr>
        <p:txBody>
          <a:bodyPr/>
          <a:lstStyle/>
          <a:p>
            <a:fld id="{415C242F-9186-4935-9117-0EA02473ECA2}" type="datetime1">
              <a:rPr lang="fi-FI" smtClean="0"/>
              <a:t>14.2.2022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56EF-424B-4AFF-B387-22909608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395" y="933919"/>
            <a:ext cx="771470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Understory LAI: 0.5 when basal area (G) less than 0.5 m</a:t>
            </a:r>
            <a:r>
              <a:rPr lang="en-US" sz="18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1.5 when G &gt; 0.5 &amp; &lt; 5, thereafter decreasing trend until G = 30 (treated as deciduous)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O &amp; CO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after clear felling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Korkiakoski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+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Mäkiranta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):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&gt;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</a:rPr>
              <a:t>Vaccinimiun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: 4 to 1 g N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 per m</a:t>
            </a:r>
            <a:r>
              <a:rPr lang="en-US" sz="1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linear decrease, first 10 years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&lt;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Myrtillus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: 1 to 0.2 g N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O per m</a:t>
            </a:r>
            <a:r>
              <a:rPr lang="en-US" sz="1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linear decrease, first 5 years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&gt;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</a:rPr>
              <a:t>Vaccinimiun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: from 2700 g CO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per m</a:t>
            </a:r>
            <a:r>
              <a:rPr lang="en-US" sz="1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linear decrease, first 9 years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&lt;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Myrtillus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: 2000 g CO</a:t>
            </a:r>
            <a:r>
              <a:rPr lang="en-US" sz="1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per m</a:t>
            </a:r>
            <a:r>
              <a:rPr lang="en-US" sz="14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linear decrease, first 9 years</a:t>
            </a:r>
          </a:p>
          <a:p>
            <a:pPr marL="1085850" lvl="1" indent="-342900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Thereafter according to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Minkkinen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et al. 2020 &amp;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Ojanen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et al.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Ditch CH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(kg /ha) as function of depth (cm) e &lt;- d/( 3.319830 + 0.009518 * 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Distance between ditches based segmented forest and ditch network analysis</a:t>
            </a:r>
          </a:p>
          <a:p>
            <a:pPr marL="1085850" lvl="1" indent="-342900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9E16F-9B17-4D3E-B976-343E29C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emission estimation</a:t>
            </a:r>
          </a:p>
        </p:txBody>
      </p:sp>
    </p:spTree>
    <p:extLst>
      <p:ext uri="{BB962C8B-B14F-4D97-AF65-F5344CB8AC3E}">
        <p14:creationId xmlns:p14="http://schemas.microsoft.com/office/powerpoint/2010/main" val="3182992481"/>
      </p:ext>
    </p:extLst>
  </p:cSld>
  <p:clrMapOvr>
    <a:masterClrMapping/>
  </p:clrMapOvr>
</p:sld>
</file>

<file path=ppt/theme/theme1.xml><?xml version="1.0" encoding="utf-8"?>
<a:theme xmlns:a="http://schemas.openxmlformats.org/drawingml/2006/main" name="Luke_esityspohja_widesc_EN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EN.pptx" id="{23ECAF01-2BF1-46DF-B4DE-48640BF65632}" vid="{9E22539F-AB17-49B0-8496-86AF74CDBDD7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EN.pptx" id="{23ECAF01-2BF1-46DF-B4DE-48640BF65632}" vid="{2DA5BE18-3346-42FA-9D23-402D62940CBC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EN.pptx" id="{23ECAF01-2BF1-46DF-B4DE-48640BF65632}" vid="{3A50D2C7-364B-46DF-BDD7-8B45B4558E6A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EN.pptx" id="{23ECAF01-2BF1-46DF-B4DE-48640BF65632}" vid="{6BB1EDCD-E32F-4AC3-B797-DABB29B73808}"/>
    </a:ext>
  </a:extLst>
</a:theme>
</file>

<file path=ppt/theme/theme5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ke_esityspohja_widesc_EN.pptx" id="{23ECAF01-2BF1-46DF-B4DE-48640BF65632}" vid="{9A96C39C-889E-42E5-9F85-09642DD98C6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Luke_esityspohja_widesc_EN</Template>
  <TotalTime>3259</TotalTime>
  <Words>898</Words>
  <Application>Microsoft Macintosh PowerPoint</Application>
  <PresentationFormat>On-screen Show (16:9)</PresentationFormat>
  <Paragraphs>109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Luke_esityspohja_widesc_EN</vt:lpstr>
      <vt:lpstr>First slide white background</vt:lpstr>
      <vt:lpstr>Content solid background</vt:lpstr>
      <vt:lpstr>First slide/Content curve</vt:lpstr>
      <vt:lpstr>Final slides</vt:lpstr>
      <vt:lpstr>SOMPA WP5 </vt:lpstr>
      <vt:lpstr>Scientific papers in pipeliene</vt:lpstr>
      <vt:lpstr>Continuous cover forestry (CCF) for drained peatlands – impacts to emissions and harvesting PRELIMINARY RESULTS</vt:lpstr>
      <vt:lpstr>Background</vt:lpstr>
      <vt:lpstr>Background</vt:lpstr>
      <vt:lpstr>How to project forest growth</vt:lpstr>
      <vt:lpstr>How to model GWT of drained peats</vt:lpstr>
      <vt:lpstr>Modelling ditch depth</vt:lpstr>
      <vt:lpstr>Soil emission estimation</vt:lpstr>
      <vt:lpstr>Soil emission estimation II</vt:lpstr>
      <vt:lpstr>Modelling GHG emissions</vt:lpstr>
      <vt:lpstr>Scenarios I </vt:lpstr>
      <vt:lpstr>Scenarios II </vt:lpstr>
      <vt:lpstr>Preliminary results </vt:lpstr>
      <vt:lpstr>References: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Eyvindson Kyle (LUKE)</dc:creator>
  <cp:lastModifiedBy>Lehtonen Aleksi (LUKE)</cp:lastModifiedBy>
  <cp:revision>59</cp:revision>
  <dcterms:created xsi:type="dcterms:W3CDTF">2020-10-21T10:51:37Z</dcterms:created>
  <dcterms:modified xsi:type="dcterms:W3CDTF">2022-02-14T07:19:41Z</dcterms:modified>
</cp:coreProperties>
</file>