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72" r:id="rId6"/>
    <p:sldMasterId id="2147483687" r:id="rId7"/>
    <p:sldMasterId id="2147483695" r:id="rId8"/>
    <p:sldMasterId id="2147483724" r:id="rId9"/>
  </p:sldMasterIdLst>
  <p:notesMasterIdLst>
    <p:notesMasterId r:id="rId41"/>
  </p:notesMasterIdLst>
  <p:sldIdLst>
    <p:sldId id="256" r:id="rId10"/>
    <p:sldId id="364" r:id="rId11"/>
    <p:sldId id="654" r:id="rId12"/>
    <p:sldId id="674" r:id="rId13"/>
    <p:sldId id="655" r:id="rId14"/>
    <p:sldId id="676" r:id="rId15"/>
    <p:sldId id="672" r:id="rId16"/>
    <p:sldId id="677" r:id="rId17"/>
    <p:sldId id="664" r:id="rId18"/>
    <p:sldId id="666" r:id="rId19"/>
    <p:sldId id="656" r:id="rId20"/>
    <p:sldId id="658" r:id="rId21"/>
    <p:sldId id="660" r:id="rId22"/>
    <p:sldId id="661" r:id="rId23"/>
    <p:sldId id="657" r:id="rId24"/>
    <p:sldId id="678" r:id="rId25"/>
    <p:sldId id="370" r:id="rId26"/>
    <p:sldId id="553" r:id="rId27"/>
    <p:sldId id="541" r:id="rId28"/>
    <p:sldId id="546" r:id="rId29"/>
    <p:sldId id="547" r:id="rId30"/>
    <p:sldId id="551" r:id="rId31"/>
    <p:sldId id="549" r:id="rId32"/>
    <p:sldId id="358" r:id="rId33"/>
    <p:sldId id="350" r:id="rId34"/>
    <p:sldId id="257" r:id="rId35"/>
    <p:sldId id="555" r:id="rId36"/>
    <p:sldId id="680" r:id="rId37"/>
    <p:sldId id="261" r:id="rId38"/>
    <p:sldId id="355" r:id="rId39"/>
    <p:sldId id="295" r:id="rId40"/>
  </p:sldIdLst>
  <p:sldSz cx="12192000" cy="6858000"/>
  <p:notesSz cx="6858000"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C0F1F-3FE9-79A9-7449-0502A839BA46}" name="Kettunen Marita (LUKE)" initials="KM(" userId="S::marita.kettunen@luke.fi::74e22a3d-ce0c-4d96-86f5-e732bb624f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15917-2AF5-498F-A073-CCBF612BD5C9}"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BF543819-BF87-4B9A-B5F1-6851DF83256E}">
      <dgm:prSet custT="1"/>
      <dgm:spPr/>
      <dgm:t>
        <a:bodyPr/>
        <a:lstStyle/>
        <a:p>
          <a:r>
            <a:rPr lang="fi-FI" sz="1800" b="1"/>
            <a:t>Oikeat työtavat, henkilöstön osaaminen</a:t>
          </a:r>
          <a:r>
            <a:rPr lang="fi-FI" sz="1800"/>
            <a:t>: jaksoittainen valmistus, oikean kokoiset astiat, tilaukset, varaston seuranta ja resptiikka.</a:t>
          </a:r>
          <a:endParaRPr lang="en-US" sz="1800"/>
        </a:p>
      </dgm:t>
    </dgm:pt>
    <dgm:pt modelId="{CC312E72-7977-4E02-AB35-78D828F0258E}" type="parTrans" cxnId="{3B8FC83A-365A-44B1-A77C-C9BD4F6270F5}">
      <dgm:prSet/>
      <dgm:spPr/>
      <dgm:t>
        <a:bodyPr/>
        <a:lstStyle/>
        <a:p>
          <a:endParaRPr lang="en-US"/>
        </a:p>
      </dgm:t>
    </dgm:pt>
    <dgm:pt modelId="{A878ED8E-3C81-478E-82B2-5C4815B10D0D}" type="sibTrans" cxnId="{3B8FC83A-365A-44B1-A77C-C9BD4F6270F5}">
      <dgm:prSet/>
      <dgm:spPr/>
      <dgm:t>
        <a:bodyPr/>
        <a:lstStyle/>
        <a:p>
          <a:endParaRPr lang="en-US"/>
        </a:p>
      </dgm:t>
    </dgm:pt>
    <dgm:pt modelId="{C595ABD3-8001-4427-8E61-44BA4DA54991}">
      <dgm:prSet custT="1"/>
      <dgm:spPr/>
      <dgm:t>
        <a:bodyPr/>
        <a:lstStyle/>
        <a:p>
          <a:r>
            <a:rPr lang="fi-FI" sz="1800" b="1"/>
            <a:t>Välittävä johtaminen ja esimiestyö</a:t>
          </a:r>
          <a:r>
            <a:rPr lang="fi-FI" sz="1800"/>
            <a:t>: </a:t>
          </a:r>
          <a:r>
            <a:rPr lang="fi-FI" sz="1800" baseline="0"/>
            <a:t>asiaan tarttuminen, yhteinen tahtotila ja tavoitteiden asettaminen. Seuranta ja keskustelu henkilökunnan kanssa.  </a:t>
          </a:r>
          <a:endParaRPr lang="en-US" sz="1800"/>
        </a:p>
      </dgm:t>
    </dgm:pt>
    <dgm:pt modelId="{4C0193EE-B1DD-423C-86B4-9C409C7F0E9B}" type="parTrans" cxnId="{3EDDB99F-3E69-4A36-97EA-72CCA6117A5A}">
      <dgm:prSet/>
      <dgm:spPr/>
      <dgm:t>
        <a:bodyPr/>
        <a:lstStyle/>
        <a:p>
          <a:endParaRPr lang="en-US"/>
        </a:p>
      </dgm:t>
    </dgm:pt>
    <dgm:pt modelId="{36B26EC0-1FBE-44A8-966B-CCD789ED82D6}" type="sibTrans" cxnId="{3EDDB99F-3E69-4A36-97EA-72CCA6117A5A}">
      <dgm:prSet/>
      <dgm:spPr/>
      <dgm:t>
        <a:bodyPr/>
        <a:lstStyle/>
        <a:p>
          <a:endParaRPr lang="en-US"/>
        </a:p>
      </dgm:t>
    </dgm:pt>
    <dgm:pt modelId="{9B84130C-1103-4C7E-AB47-BBE27D2FEA06}">
      <dgm:prSet custT="1"/>
      <dgm:spPr/>
      <dgm:t>
        <a:bodyPr/>
        <a:lstStyle/>
        <a:p>
          <a:r>
            <a:rPr lang="fi-FI" sz="1800" b="1"/>
            <a:t>Kannustus ja viestintä: </a:t>
          </a:r>
          <a:r>
            <a:rPr lang="fi-FI" sz="1800" b="0"/>
            <a:t>asiakkaille tempaukset ja kampanjat, viestintä hävikin vaikutuksista ympäristöön ja talouteen. Oikeanlainen viestintä voisi auttaa hyväksymään muutokset ruokalistassa.</a:t>
          </a:r>
          <a:endParaRPr lang="en-US" sz="1800" b="0"/>
        </a:p>
      </dgm:t>
    </dgm:pt>
    <dgm:pt modelId="{B358F633-1654-4C0A-AC03-51919EF58938}" type="parTrans" cxnId="{7E50A952-AAA0-4943-95BB-C41D8B7CB4EB}">
      <dgm:prSet/>
      <dgm:spPr/>
      <dgm:t>
        <a:bodyPr/>
        <a:lstStyle/>
        <a:p>
          <a:endParaRPr lang="en-US"/>
        </a:p>
      </dgm:t>
    </dgm:pt>
    <dgm:pt modelId="{6C253290-607E-43B7-B9D8-B18419453298}" type="sibTrans" cxnId="{7E50A952-AAA0-4943-95BB-C41D8B7CB4EB}">
      <dgm:prSet/>
      <dgm:spPr/>
      <dgm:t>
        <a:bodyPr/>
        <a:lstStyle/>
        <a:p>
          <a:endParaRPr lang="en-US"/>
        </a:p>
      </dgm:t>
    </dgm:pt>
    <dgm:pt modelId="{979B3172-11B0-42A7-90E3-C388B2824645}">
      <dgm:prSet custT="1"/>
      <dgm:spPr/>
      <dgm:t>
        <a:bodyPr/>
        <a:lstStyle/>
        <a:p>
          <a:r>
            <a:rPr lang="fi-FI" sz="1800" b="1"/>
            <a:t>Ylijääneen myynti tai tarjoilu uudestaan: </a:t>
          </a:r>
          <a:r>
            <a:rPr lang="fi-FI" sz="1800" b="0"/>
            <a:t>myynti rasioissa tai tarjoaminen ”Talon tapaan” uudestaan seuraavana päivänä.</a:t>
          </a:r>
          <a:r>
            <a:rPr lang="fi-FI" sz="1800" b="1"/>
            <a:t> </a:t>
          </a:r>
          <a:endParaRPr lang="en-US" sz="1800" b="1"/>
        </a:p>
      </dgm:t>
    </dgm:pt>
    <dgm:pt modelId="{30A80932-058B-4A35-B831-1B031900A4CB}" type="parTrans" cxnId="{BC4167A3-4F08-4A6A-842C-CA4C5F39075F}">
      <dgm:prSet/>
      <dgm:spPr/>
      <dgm:t>
        <a:bodyPr/>
        <a:lstStyle/>
        <a:p>
          <a:endParaRPr lang="en-US"/>
        </a:p>
      </dgm:t>
    </dgm:pt>
    <dgm:pt modelId="{01B196D6-77C4-46D1-B66B-BB1CAD77EC71}" type="sibTrans" cxnId="{BC4167A3-4F08-4A6A-842C-CA4C5F39075F}">
      <dgm:prSet/>
      <dgm:spPr/>
      <dgm:t>
        <a:bodyPr/>
        <a:lstStyle/>
        <a:p>
          <a:endParaRPr lang="en-US"/>
        </a:p>
      </dgm:t>
    </dgm:pt>
    <dgm:pt modelId="{DECCE2A5-5898-481D-946A-53816F3CDA36}">
      <dgm:prSet custT="1"/>
      <dgm:spPr/>
      <dgm:t>
        <a:bodyPr/>
        <a:lstStyle/>
        <a:p>
          <a:r>
            <a:rPr lang="fi-FI" sz="1800" b="1" dirty="0"/>
            <a:t>Mittaus ja seuranta</a:t>
          </a:r>
          <a:r>
            <a:rPr lang="fi-FI" sz="1800" dirty="0"/>
            <a:t>: saadaan tietoa toiminnan ohjaamiseksi oikeaan suuntaan. Sopiva ja helppo mittausmenetelmä tärkeä.</a:t>
          </a:r>
          <a:endParaRPr lang="en-US" sz="1800" dirty="0"/>
        </a:p>
      </dgm:t>
    </dgm:pt>
    <dgm:pt modelId="{C59E9511-85F7-427E-86B8-367A8C156780}" type="parTrans" cxnId="{70DF789F-C45C-4C1E-B450-E42ECCCE64B2}">
      <dgm:prSet/>
      <dgm:spPr/>
      <dgm:t>
        <a:bodyPr/>
        <a:lstStyle/>
        <a:p>
          <a:endParaRPr lang="fi-FI"/>
        </a:p>
      </dgm:t>
    </dgm:pt>
    <dgm:pt modelId="{0BE12360-0A1D-480C-9C38-48220E519A8B}" type="sibTrans" cxnId="{70DF789F-C45C-4C1E-B450-E42ECCCE64B2}">
      <dgm:prSet/>
      <dgm:spPr/>
      <dgm:t>
        <a:bodyPr/>
        <a:lstStyle/>
        <a:p>
          <a:endParaRPr lang="fi-FI"/>
        </a:p>
      </dgm:t>
    </dgm:pt>
    <dgm:pt modelId="{E7EC9DA9-92E2-4BBD-BDCF-335EBDC5D6E7}" type="pres">
      <dgm:prSet presAssocID="{D9515917-2AF5-498F-A073-CCBF612BD5C9}" presName="linear" presStyleCnt="0">
        <dgm:presLayoutVars>
          <dgm:dir/>
          <dgm:animLvl val="lvl"/>
          <dgm:resizeHandles val="exact"/>
        </dgm:presLayoutVars>
      </dgm:prSet>
      <dgm:spPr/>
    </dgm:pt>
    <dgm:pt modelId="{3FA939A2-8300-4135-9414-934479F6F6E4}" type="pres">
      <dgm:prSet presAssocID="{BF543819-BF87-4B9A-B5F1-6851DF83256E}" presName="parentLin" presStyleCnt="0"/>
      <dgm:spPr/>
    </dgm:pt>
    <dgm:pt modelId="{BE3E06C0-98FD-4286-A64F-DE9A6DF35CB0}" type="pres">
      <dgm:prSet presAssocID="{BF543819-BF87-4B9A-B5F1-6851DF83256E}" presName="parentLeftMargin" presStyleLbl="node1" presStyleIdx="0" presStyleCnt="5"/>
      <dgm:spPr/>
    </dgm:pt>
    <dgm:pt modelId="{562718B2-CF4E-483E-BFF8-E4951A9535A6}" type="pres">
      <dgm:prSet presAssocID="{BF543819-BF87-4B9A-B5F1-6851DF83256E}" presName="parentText" presStyleLbl="node1" presStyleIdx="0" presStyleCnt="5" custScaleX="142997" custScaleY="295335">
        <dgm:presLayoutVars>
          <dgm:chMax val="0"/>
          <dgm:bulletEnabled val="1"/>
        </dgm:presLayoutVars>
      </dgm:prSet>
      <dgm:spPr/>
    </dgm:pt>
    <dgm:pt modelId="{E85AF4C5-3D5D-41E5-A7E2-2B7BADC7C762}" type="pres">
      <dgm:prSet presAssocID="{BF543819-BF87-4B9A-B5F1-6851DF83256E}" presName="negativeSpace" presStyleCnt="0"/>
      <dgm:spPr/>
    </dgm:pt>
    <dgm:pt modelId="{62827628-000E-4D6B-94B9-46944D047FC2}" type="pres">
      <dgm:prSet presAssocID="{BF543819-BF87-4B9A-B5F1-6851DF83256E}" presName="childText" presStyleLbl="conFgAcc1" presStyleIdx="0" presStyleCnt="5">
        <dgm:presLayoutVars>
          <dgm:bulletEnabled val="1"/>
        </dgm:presLayoutVars>
      </dgm:prSet>
      <dgm:spPr/>
    </dgm:pt>
    <dgm:pt modelId="{5BAE68E1-7770-42A9-BEB0-D12932DB9254}" type="pres">
      <dgm:prSet presAssocID="{A878ED8E-3C81-478E-82B2-5C4815B10D0D}" presName="spaceBetweenRectangles" presStyleCnt="0"/>
      <dgm:spPr/>
    </dgm:pt>
    <dgm:pt modelId="{FE86EF7F-62BA-4B0D-B91A-978792F40430}" type="pres">
      <dgm:prSet presAssocID="{DECCE2A5-5898-481D-946A-53816F3CDA36}" presName="parentLin" presStyleCnt="0"/>
      <dgm:spPr/>
    </dgm:pt>
    <dgm:pt modelId="{585830F3-1A91-4E1A-8ED9-1A946D08BC78}" type="pres">
      <dgm:prSet presAssocID="{DECCE2A5-5898-481D-946A-53816F3CDA36}" presName="parentLeftMargin" presStyleLbl="node1" presStyleIdx="0" presStyleCnt="5"/>
      <dgm:spPr/>
    </dgm:pt>
    <dgm:pt modelId="{5C862837-BCD9-4360-BFEC-47533E1BC76D}" type="pres">
      <dgm:prSet presAssocID="{DECCE2A5-5898-481D-946A-53816F3CDA36}" presName="parentText" presStyleLbl="node1" presStyleIdx="1" presStyleCnt="5" custScaleX="142997" custScaleY="318822">
        <dgm:presLayoutVars>
          <dgm:chMax val="0"/>
          <dgm:bulletEnabled val="1"/>
        </dgm:presLayoutVars>
      </dgm:prSet>
      <dgm:spPr/>
    </dgm:pt>
    <dgm:pt modelId="{4E630CD7-94AC-4EA7-AD34-85635596EB50}" type="pres">
      <dgm:prSet presAssocID="{DECCE2A5-5898-481D-946A-53816F3CDA36}" presName="negativeSpace" presStyleCnt="0"/>
      <dgm:spPr/>
    </dgm:pt>
    <dgm:pt modelId="{7F577A48-5312-4E71-9A6C-9F47400CF995}" type="pres">
      <dgm:prSet presAssocID="{DECCE2A5-5898-481D-946A-53816F3CDA36}" presName="childText" presStyleLbl="conFgAcc1" presStyleIdx="1" presStyleCnt="5">
        <dgm:presLayoutVars>
          <dgm:bulletEnabled val="1"/>
        </dgm:presLayoutVars>
      </dgm:prSet>
      <dgm:spPr/>
    </dgm:pt>
    <dgm:pt modelId="{27F280D1-1372-4C24-A9AB-B8294D321B0E}" type="pres">
      <dgm:prSet presAssocID="{0BE12360-0A1D-480C-9C38-48220E519A8B}" presName="spaceBetweenRectangles" presStyleCnt="0"/>
      <dgm:spPr/>
    </dgm:pt>
    <dgm:pt modelId="{DFFC2F9F-B3D8-4AF5-97E4-D654F0888B7A}" type="pres">
      <dgm:prSet presAssocID="{C595ABD3-8001-4427-8E61-44BA4DA54991}" presName="parentLin" presStyleCnt="0"/>
      <dgm:spPr/>
    </dgm:pt>
    <dgm:pt modelId="{556BFA44-9857-40F1-8F04-970AD8537681}" type="pres">
      <dgm:prSet presAssocID="{C595ABD3-8001-4427-8E61-44BA4DA54991}" presName="parentLeftMargin" presStyleLbl="node1" presStyleIdx="1" presStyleCnt="5"/>
      <dgm:spPr/>
    </dgm:pt>
    <dgm:pt modelId="{756C8852-4890-4D6E-A277-540530072616}" type="pres">
      <dgm:prSet presAssocID="{C595ABD3-8001-4427-8E61-44BA4DA54991}" presName="parentText" presStyleLbl="node1" presStyleIdx="2" presStyleCnt="5" custScaleX="137854" custScaleY="277891">
        <dgm:presLayoutVars>
          <dgm:chMax val="0"/>
          <dgm:bulletEnabled val="1"/>
        </dgm:presLayoutVars>
      </dgm:prSet>
      <dgm:spPr/>
    </dgm:pt>
    <dgm:pt modelId="{260F66E1-5B31-4CA8-8D67-14A359089C47}" type="pres">
      <dgm:prSet presAssocID="{C595ABD3-8001-4427-8E61-44BA4DA54991}" presName="negativeSpace" presStyleCnt="0"/>
      <dgm:spPr/>
    </dgm:pt>
    <dgm:pt modelId="{FCAF71E3-3BE6-4FD0-83E4-8AAFCD6B15F4}" type="pres">
      <dgm:prSet presAssocID="{C595ABD3-8001-4427-8E61-44BA4DA54991}" presName="childText" presStyleLbl="conFgAcc1" presStyleIdx="2" presStyleCnt="5">
        <dgm:presLayoutVars>
          <dgm:bulletEnabled val="1"/>
        </dgm:presLayoutVars>
      </dgm:prSet>
      <dgm:spPr/>
    </dgm:pt>
    <dgm:pt modelId="{06A516EC-6435-4917-BDFC-C199A0552A20}" type="pres">
      <dgm:prSet presAssocID="{36B26EC0-1FBE-44A8-966B-CCD789ED82D6}" presName="spaceBetweenRectangles" presStyleCnt="0"/>
      <dgm:spPr/>
    </dgm:pt>
    <dgm:pt modelId="{241AB10A-9848-4230-BB8C-37A2A281B906}" type="pres">
      <dgm:prSet presAssocID="{9B84130C-1103-4C7E-AB47-BBE27D2FEA06}" presName="parentLin" presStyleCnt="0"/>
      <dgm:spPr/>
    </dgm:pt>
    <dgm:pt modelId="{1E62018B-9D8D-486B-AB12-658B098B9F9C}" type="pres">
      <dgm:prSet presAssocID="{9B84130C-1103-4C7E-AB47-BBE27D2FEA06}" presName="parentLeftMargin" presStyleLbl="node1" presStyleIdx="2" presStyleCnt="5"/>
      <dgm:spPr/>
    </dgm:pt>
    <dgm:pt modelId="{11927364-8012-4F28-850A-6E40302B3648}" type="pres">
      <dgm:prSet presAssocID="{9B84130C-1103-4C7E-AB47-BBE27D2FEA06}" presName="parentText" presStyleLbl="node1" presStyleIdx="3" presStyleCnt="5" custScaleX="142857" custScaleY="413009">
        <dgm:presLayoutVars>
          <dgm:chMax val="0"/>
          <dgm:bulletEnabled val="1"/>
        </dgm:presLayoutVars>
      </dgm:prSet>
      <dgm:spPr/>
    </dgm:pt>
    <dgm:pt modelId="{235FA569-0EB1-49A6-BC96-D5BF7A920F14}" type="pres">
      <dgm:prSet presAssocID="{9B84130C-1103-4C7E-AB47-BBE27D2FEA06}" presName="negativeSpace" presStyleCnt="0"/>
      <dgm:spPr/>
    </dgm:pt>
    <dgm:pt modelId="{11589239-354B-4E4B-8E10-0A913B47172C}" type="pres">
      <dgm:prSet presAssocID="{9B84130C-1103-4C7E-AB47-BBE27D2FEA06}" presName="childText" presStyleLbl="conFgAcc1" presStyleIdx="3" presStyleCnt="5">
        <dgm:presLayoutVars>
          <dgm:bulletEnabled val="1"/>
        </dgm:presLayoutVars>
      </dgm:prSet>
      <dgm:spPr/>
    </dgm:pt>
    <dgm:pt modelId="{30F8197E-711F-4987-AADB-29BBDD4E6E44}" type="pres">
      <dgm:prSet presAssocID="{6C253290-607E-43B7-B9D8-B18419453298}" presName="spaceBetweenRectangles" presStyleCnt="0"/>
      <dgm:spPr/>
    </dgm:pt>
    <dgm:pt modelId="{3FE72E30-3214-4141-BBA6-4C5D1BEF31E8}" type="pres">
      <dgm:prSet presAssocID="{979B3172-11B0-42A7-90E3-C388B2824645}" presName="parentLin" presStyleCnt="0"/>
      <dgm:spPr/>
    </dgm:pt>
    <dgm:pt modelId="{7A295260-F97A-47E4-8742-C02000597279}" type="pres">
      <dgm:prSet presAssocID="{979B3172-11B0-42A7-90E3-C388B2824645}" presName="parentLeftMargin" presStyleLbl="node1" presStyleIdx="3" presStyleCnt="5"/>
      <dgm:spPr/>
    </dgm:pt>
    <dgm:pt modelId="{29370FD0-5813-4329-9B77-48F680F280A2}" type="pres">
      <dgm:prSet presAssocID="{979B3172-11B0-42A7-90E3-C388B2824645}" presName="parentText" presStyleLbl="node1" presStyleIdx="4" presStyleCnt="5" custScaleX="142857" custScaleY="350517">
        <dgm:presLayoutVars>
          <dgm:chMax val="0"/>
          <dgm:bulletEnabled val="1"/>
        </dgm:presLayoutVars>
      </dgm:prSet>
      <dgm:spPr/>
    </dgm:pt>
    <dgm:pt modelId="{4E042CA3-6298-4707-BD13-E58A5CC401C1}" type="pres">
      <dgm:prSet presAssocID="{979B3172-11B0-42A7-90E3-C388B2824645}" presName="negativeSpace" presStyleCnt="0"/>
      <dgm:spPr/>
    </dgm:pt>
    <dgm:pt modelId="{F28872EA-4615-4FE6-B4CD-7CF705650B51}" type="pres">
      <dgm:prSet presAssocID="{979B3172-11B0-42A7-90E3-C388B2824645}" presName="childText" presStyleLbl="conFgAcc1" presStyleIdx="4" presStyleCnt="5">
        <dgm:presLayoutVars>
          <dgm:bulletEnabled val="1"/>
        </dgm:presLayoutVars>
      </dgm:prSet>
      <dgm:spPr/>
    </dgm:pt>
  </dgm:ptLst>
  <dgm:cxnLst>
    <dgm:cxn modelId="{89CAFF29-C0A7-4FE0-A4FC-29CCC35F6D13}" type="presOf" srcId="{C595ABD3-8001-4427-8E61-44BA4DA54991}" destId="{556BFA44-9857-40F1-8F04-970AD8537681}" srcOrd="0" destOrd="0" presId="urn:microsoft.com/office/officeart/2005/8/layout/list1"/>
    <dgm:cxn modelId="{3B8FC83A-365A-44B1-A77C-C9BD4F6270F5}" srcId="{D9515917-2AF5-498F-A073-CCBF612BD5C9}" destId="{BF543819-BF87-4B9A-B5F1-6851DF83256E}" srcOrd="0" destOrd="0" parTransId="{CC312E72-7977-4E02-AB35-78D828F0258E}" sibTransId="{A878ED8E-3C81-478E-82B2-5C4815B10D0D}"/>
    <dgm:cxn modelId="{08415D3D-E40E-47AD-AB12-66EAB24D7942}" type="presOf" srcId="{BF543819-BF87-4B9A-B5F1-6851DF83256E}" destId="{562718B2-CF4E-483E-BFF8-E4951A9535A6}" srcOrd="1" destOrd="0" presId="urn:microsoft.com/office/officeart/2005/8/layout/list1"/>
    <dgm:cxn modelId="{8A46A45E-8FF5-41C8-8B6E-FD17F9D2420A}" type="presOf" srcId="{9B84130C-1103-4C7E-AB47-BBE27D2FEA06}" destId="{11927364-8012-4F28-850A-6E40302B3648}" srcOrd="1" destOrd="0" presId="urn:microsoft.com/office/officeart/2005/8/layout/list1"/>
    <dgm:cxn modelId="{D65EBD46-6A3E-4FA7-8744-BD5C30E473E0}" type="presOf" srcId="{D9515917-2AF5-498F-A073-CCBF612BD5C9}" destId="{E7EC9DA9-92E2-4BBD-BDCF-335EBDC5D6E7}" srcOrd="0" destOrd="0" presId="urn:microsoft.com/office/officeart/2005/8/layout/list1"/>
    <dgm:cxn modelId="{7E50A952-AAA0-4943-95BB-C41D8B7CB4EB}" srcId="{D9515917-2AF5-498F-A073-CCBF612BD5C9}" destId="{9B84130C-1103-4C7E-AB47-BBE27D2FEA06}" srcOrd="3" destOrd="0" parTransId="{B358F633-1654-4C0A-AC03-51919EF58938}" sibTransId="{6C253290-607E-43B7-B9D8-B18419453298}"/>
    <dgm:cxn modelId="{47EB2753-38FA-4ADF-973F-8B455FE9F4F1}" type="presOf" srcId="{C595ABD3-8001-4427-8E61-44BA4DA54991}" destId="{756C8852-4890-4D6E-A277-540530072616}" srcOrd="1" destOrd="0" presId="urn:microsoft.com/office/officeart/2005/8/layout/list1"/>
    <dgm:cxn modelId="{3C136D76-6FA9-4232-B313-A127BC147BBE}" type="presOf" srcId="{979B3172-11B0-42A7-90E3-C388B2824645}" destId="{7A295260-F97A-47E4-8742-C02000597279}" srcOrd="0" destOrd="0" presId="urn:microsoft.com/office/officeart/2005/8/layout/list1"/>
    <dgm:cxn modelId="{568F4258-394B-4FFF-ABDB-06F5E0BD51C1}" type="presOf" srcId="{979B3172-11B0-42A7-90E3-C388B2824645}" destId="{29370FD0-5813-4329-9B77-48F680F280A2}" srcOrd="1" destOrd="0" presId="urn:microsoft.com/office/officeart/2005/8/layout/list1"/>
    <dgm:cxn modelId="{70DF789F-C45C-4C1E-B450-E42ECCCE64B2}" srcId="{D9515917-2AF5-498F-A073-CCBF612BD5C9}" destId="{DECCE2A5-5898-481D-946A-53816F3CDA36}" srcOrd="1" destOrd="0" parTransId="{C59E9511-85F7-427E-86B8-367A8C156780}" sibTransId="{0BE12360-0A1D-480C-9C38-48220E519A8B}"/>
    <dgm:cxn modelId="{3EDDB99F-3E69-4A36-97EA-72CCA6117A5A}" srcId="{D9515917-2AF5-498F-A073-CCBF612BD5C9}" destId="{C595ABD3-8001-4427-8E61-44BA4DA54991}" srcOrd="2" destOrd="0" parTransId="{4C0193EE-B1DD-423C-86B4-9C409C7F0E9B}" sibTransId="{36B26EC0-1FBE-44A8-966B-CCD789ED82D6}"/>
    <dgm:cxn modelId="{BC4167A3-4F08-4A6A-842C-CA4C5F39075F}" srcId="{D9515917-2AF5-498F-A073-CCBF612BD5C9}" destId="{979B3172-11B0-42A7-90E3-C388B2824645}" srcOrd="4" destOrd="0" parTransId="{30A80932-058B-4A35-B831-1B031900A4CB}" sibTransId="{01B196D6-77C4-46D1-B66B-BB1CAD77EC71}"/>
    <dgm:cxn modelId="{5B8512A5-A933-4D51-A774-8D2D9BD67616}" type="presOf" srcId="{DECCE2A5-5898-481D-946A-53816F3CDA36}" destId="{5C862837-BCD9-4360-BFEC-47533E1BC76D}" srcOrd="1" destOrd="0" presId="urn:microsoft.com/office/officeart/2005/8/layout/list1"/>
    <dgm:cxn modelId="{85D5DCA9-1D69-4D2E-8DD4-A7E5A5F20A4D}" type="presOf" srcId="{9B84130C-1103-4C7E-AB47-BBE27D2FEA06}" destId="{1E62018B-9D8D-486B-AB12-658B098B9F9C}" srcOrd="0" destOrd="0" presId="urn:microsoft.com/office/officeart/2005/8/layout/list1"/>
    <dgm:cxn modelId="{EF2DD4C3-5521-49E2-89F2-E98EC0FBE61E}" type="presOf" srcId="{BF543819-BF87-4B9A-B5F1-6851DF83256E}" destId="{BE3E06C0-98FD-4286-A64F-DE9A6DF35CB0}" srcOrd="0" destOrd="0" presId="urn:microsoft.com/office/officeart/2005/8/layout/list1"/>
    <dgm:cxn modelId="{144513F6-024E-498D-99F8-CCB98898E218}" type="presOf" srcId="{DECCE2A5-5898-481D-946A-53816F3CDA36}" destId="{585830F3-1A91-4E1A-8ED9-1A946D08BC78}" srcOrd="0" destOrd="0" presId="urn:microsoft.com/office/officeart/2005/8/layout/list1"/>
    <dgm:cxn modelId="{91696BF0-E92B-4D28-A453-B3D0F1381D8D}" type="presParOf" srcId="{E7EC9DA9-92E2-4BBD-BDCF-335EBDC5D6E7}" destId="{3FA939A2-8300-4135-9414-934479F6F6E4}" srcOrd="0" destOrd="0" presId="urn:microsoft.com/office/officeart/2005/8/layout/list1"/>
    <dgm:cxn modelId="{B93FA269-392C-4BC9-A149-F55214C40A94}" type="presParOf" srcId="{3FA939A2-8300-4135-9414-934479F6F6E4}" destId="{BE3E06C0-98FD-4286-A64F-DE9A6DF35CB0}" srcOrd="0" destOrd="0" presId="urn:microsoft.com/office/officeart/2005/8/layout/list1"/>
    <dgm:cxn modelId="{E9D9F53D-E7B0-49C3-816E-F86DB9A0475C}" type="presParOf" srcId="{3FA939A2-8300-4135-9414-934479F6F6E4}" destId="{562718B2-CF4E-483E-BFF8-E4951A9535A6}" srcOrd="1" destOrd="0" presId="urn:microsoft.com/office/officeart/2005/8/layout/list1"/>
    <dgm:cxn modelId="{DB2DF2AC-134A-4020-AF6D-340C2CC07699}" type="presParOf" srcId="{E7EC9DA9-92E2-4BBD-BDCF-335EBDC5D6E7}" destId="{E85AF4C5-3D5D-41E5-A7E2-2B7BADC7C762}" srcOrd="1" destOrd="0" presId="urn:microsoft.com/office/officeart/2005/8/layout/list1"/>
    <dgm:cxn modelId="{66EA1256-A4F9-4153-B426-6E48FB397A2F}" type="presParOf" srcId="{E7EC9DA9-92E2-4BBD-BDCF-335EBDC5D6E7}" destId="{62827628-000E-4D6B-94B9-46944D047FC2}" srcOrd="2" destOrd="0" presId="urn:microsoft.com/office/officeart/2005/8/layout/list1"/>
    <dgm:cxn modelId="{B6D67038-EDE2-43B6-86C0-031E85CDE77C}" type="presParOf" srcId="{E7EC9DA9-92E2-4BBD-BDCF-335EBDC5D6E7}" destId="{5BAE68E1-7770-42A9-BEB0-D12932DB9254}" srcOrd="3" destOrd="0" presId="urn:microsoft.com/office/officeart/2005/8/layout/list1"/>
    <dgm:cxn modelId="{302AB4C1-2F52-4B43-9CFF-FFC505E2EE4A}" type="presParOf" srcId="{E7EC9DA9-92E2-4BBD-BDCF-335EBDC5D6E7}" destId="{FE86EF7F-62BA-4B0D-B91A-978792F40430}" srcOrd="4" destOrd="0" presId="urn:microsoft.com/office/officeart/2005/8/layout/list1"/>
    <dgm:cxn modelId="{EB803470-2D43-4061-AE8F-9ED96050DA79}" type="presParOf" srcId="{FE86EF7F-62BA-4B0D-B91A-978792F40430}" destId="{585830F3-1A91-4E1A-8ED9-1A946D08BC78}" srcOrd="0" destOrd="0" presId="urn:microsoft.com/office/officeart/2005/8/layout/list1"/>
    <dgm:cxn modelId="{16F72E5C-5702-48B0-A631-13F28E718694}" type="presParOf" srcId="{FE86EF7F-62BA-4B0D-B91A-978792F40430}" destId="{5C862837-BCD9-4360-BFEC-47533E1BC76D}" srcOrd="1" destOrd="0" presId="urn:microsoft.com/office/officeart/2005/8/layout/list1"/>
    <dgm:cxn modelId="{C90CB2DF-33CE-4762-829B-8F11986CC94C}" type="presParOf" srcId="{E7EC9DA9-92E2-4BBD-BDCF-335EBDC5D6E7}" destId="{4E630CD7-94AC-4EA7-AD34-85635596EB50}" srcOrd="5" destOrd="0" presId="urn:microsoft.com/office/officeart/2005/8/layout/list1"/>
    <dgm:cxn modelId="{2FFCC46A-F9DC-4B6F-97CA-B5E70F6551C1}" type="presParOf" srcId="{E7EC9DA9-92E2-4BBD-BDCF-335EBDC5D6E7}" destId="{7F577A48-5312-4E71-9A6C-9F47400CF995}" srcOrd="6" destOrd="0" presId="urn:microsoft.com/office/officeart/2005/8/layout/list1"/>
    <dgm:cxn modelId="{42A762AD-74B5-4E93-B876-8EE5DCABF2E7}" type="presParOf" srcId="{E7EC9DA9-92E2-4BBD-BDCF-335EBDC5D6E7}" destId="{27F280D1-1372-4C24-A9AB-B8294D321B0E}" srcOrd="7" destOrd="0" presId="urn:microsoft.com/office/officeart/2005/8/layout/list1"/>
    <dgm:cxn modelId="{AEFE100C-0B88-42FD-A82A-F7537537A6CF}" type="presParOf" srcId="{E7EC9DA9-92E2-4BBD-BDCF-335EBDC5D6E7}" destId="{DFFC2F9F-B3D8-4AF5-97E4-D654F0888B7A}" srcOrd="8" destOrd="0" presId="urn:microsoft.com/office/officeart/2005/8/layout/list1"/>
    <dgm:cxn modelId="{3F2DC40E-8A0E-4877-9977-EC79ADF7BAF8}" type="presParOf" srcId="{DFFC2F9F-B3D8-4AF5-97E4-D654F0888B7A}" destId="{556BFA44-9857-40F1-8F04-970AD8537681}" srcOrd="0" destOrd="0" presId="urn:microsoft.com/office/officeart/2005/8/layout/list1"/>
    <dgm:cxn modelId="{50CF2F84-E89A-4A39-900A-01F80CF97DCB}" type="presParOf" srcId="{DFFC2F9F-B3D8-4AF5-97E4-D654F0888B7A}" destId="{756C8852-4890-4D6E-A277-540530072616}" srcOrd="1" destOrd="0" presId="urn:microsoft.com/office/officeart/2005/8/layout/list1"/>
    <dgm:cxn modelId="{704DF77B-83E5-4410-AA0C-FB456C95210C}" type="presParOf" srcId="{E7EC9DA9-92E2-4BBD-BDCF-335EBDC5D6E7}" destId="{260F66E1-5B31-4CA8-8D67-14A359089C47}" srcOrd="9" destOrd="0" presId="urn:microsoft.com/office/officeart/2005/8/layout/list1"/>
    <dgm:cxn modelId="{D16A4C85-DAF6-45DB-BC44-CCA9528C5032}" type="presParOf" srcId="{E7EC9DA9-92E2-4BBD-BDCF-335EBDC5D6E7}" destId="{FCAF71E3-3BE6-4FD0-83E4-8AAFCD6B15F4}" srcOrd="10" destOrd="0" presId="urn:microsoft.com/office/officeart/2005/8/layout/list1"/>
    <dgm:cxn modelId="{FD7093F1-BD28-40E8-B57A-2D4113FB9B84}" type="presParOf" srcId="{E7EC9DA9-92E2-4BBD-BDCF-335EBDC5D6E7}" destId="{06A516EC-6435-4917-BDFC-C199A0552A20}" srcOrd="11" destOrd="0" presId="urn:microsoft.com/office/officeart/2005/8/layout/list1"/>
    <dgm:cxn modelId="{E2D2CB15-1342-4F72-93B4-73C52E910CEA}" type="presParOf" srcId="{E7EC9DA9-92E2-4BBD-BDCF-335EBDC5D6E7}" destId="{241AB10A-9848-4230-BB8C-37A2A281B906}" srcOrd="12" destOrd="0" presId="urn:microsoft.com/office/officeart/2005/8/layout/list1"/>
    <dgm:cxn modelId="{1E55AEAA-372D-42E9-8F21-85EE2B8879FB}" type="presParOf" srcId="{241AB10A-9848-4230-BB8C-37A2A281B906}" destId="{1E62018B-9D8D-486B-AB12-658B098B9F9C}" srcOrd="0" destOrd="0" presId="urn:microsoft.com/office/officeart/2005/8/layout/list1"/>
    <dgm:cxn modelId="{02BDEA83-7C8F-458E-BAFC-EF7DBB9CB9B8}" type="presParOf" srcId="{241AB10A-9848-4230-BB8C-37A2A281B906}" destId="{11927364-8012-4F28-850A-6E40302B3648}" srcOrd="1" destOrd="0" presId="urn:microsoft.com/office/officeart/2005/8/layout/list1"/>
    <dgm:cxn modelId="{733E19EF-AC33-4E42-9811-111B8899FE93}" type="presParOf" srcId="{E7EC9DA9-92E2-4BBD-BDCF-335EBDC5D6E7}" destId="{235FA569-0EB1-49A6-BC96-D5BF7A920F14}" srcOrd="13" destOrd="0" presId="urn:microsoft.com/office/officeart/2005/8/layout/list1"/>
    <dgm:cxn modelId="{CE93C7CF-2F80-4F81-8564-D94E760885FC}" type="presParOf" srcId="{E7EC9DA9-92E2-4BBD-BDCF-335EBDC5D6E7}" destId="{11589239-354B-4E4B-8E10-0A913B47172C}" srcOrd="14" destOrd="0" presId="urn:microsoft.com/office/officeart/2005/8/layout/list1"/>
    <dgm:cxn modelId="{8CB884CE-B67C-44D3-9F1D-31AB38EF19B5}" type="presParOf" srcId="{E7EC9DA9-92E2-4BBD-BDCF-335EBDC5D6E7}" destId="{30F8197E-711F-4987-AADB-29BBDD4E6E44}" srcOrd="15" destOrd="0" presId="urn:microsoft.com/office/officeart/2005/8/layout/list1"/>
    <dgm:cxn modelId="{BBF5F9D4-9593-4702-AA38-0B1AC112669A}" type="presParOf" srcId="{E7EC9DA9-92E2-4BBD-BDCF-335EBDC5D6E7}" destId="{3FE72E30-3214-4141-BBA6-4C5D1BEF31E8}" srcOrd="16" destOrd="0" presId="urn:microsoft.com/office/officeart/2005/8/layout/list1"/>
    <dgm:cxn modelId="{7A4D3F34-E824-42EF-A442-53DBCA9087DB}" type="presParOf" srcId="{3FE72E30-3214-4141-BBA6-4C5D1BEF31E8}" destId="{7A295260-F97A-47E4-8742-C02000597279}" srcOrd="0" destOrd="0" presId="urn:microsoft.com/office/officeart/2005/8/layout/list1"/>
    <dgm:cxn modelId="{6A20C0B8-EE6E-4DFC-A066-722427BDF0C1}" type="presParOf" srcId="{3FE72E30-3214-4141-BBA6-4C5D1BEF31E8}" destId="{29370FD0-5813-4329-9B77-48F680F280A2}" srcOrd="1" destOrd="0" presId="urn:microsoft.com/office/officeart/2005/8/layout/list1"/>
    <dgm:cxn modelId="{19AE9011-32C0-477B-B7E3-3DE139FE7BC4}" type="presParOf" srcId="{E7EC9DA9-92E2-4BBD-BDCF-335EBDC5D6E7}" destId="{4E042CA3-6298-4707-BD13-E58A5CC401C1}" srcOrd="17" destOrd="0" presId="urn:microsoft.com/office/officeart/2005/8/layout/list1"/>
    <dgm:cxn modelId="{193BC83A-0DD6-4D00-A6D3-C98A8457DF64}" type="presParOf" srcId="{E7EC9DA9-92E2-4BBD-BDCF-335EBDC5D6E7}" destId="{F28872EA-4615-4FE6-B4CD-7CF705650B5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515917-2AF5-498F-A073-CCBF612BD5C9}"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BF543819-BF87-4B9A-B5F1-6851DF83256E}">
      <dgm:prSet custT="1"/>
      <dgm:spPr/>
      <dgm:t>
        <a:bodyPr/>
        <a:lstStyle/>
        <a:p>
          <a:r>
            <a:rPr lang="fi-FI" sz="1800" b="1"/>
            <a:t>Oikeat työtavat, henkilöstön osaaminen ja riittävyys</a:t>
          </a:r>
          <a:r>
            <a:rPr lang="fi-FI" sz="1800"/>
            <a:t>: työvoimapula, kiire, poissaolot, kiinnostuksen puute </a:t>
          </a:r>
          <a:endParaRPr lang="en-US" sz="1800"/>
        </a:p>
      </dgm:t>
    </dgm:pt>
    <dgm:pt modelId="{CC312E72-7977-4E02-AB35-78D828F0258E}" type="parTrans" cxnId="{3B8FC83A-365A-44B1-A77C-C9BD4F6270F5}">
      <dgm:prSet/>
      <dgm:spPr/>
      <dgm:t>
        <a:bodyPr/>
        <a:lstStyle/>
        <a:p>
          <a:endParaRPr lang="en-US"/>
        </a:p>
      </dgm:t>
    </dgm:pt>
    <dgm:pt modelId="{A878ED8E-3C81-478E-82B2-5C4815B10D0D}" type="sibTrans" cxnId="{3B8FC83A-365A-44B1-A77C-C9BD4F6270F5}">
      <dgm:prSet/>
      <dgm:spPr/>
      <dgm:t>
        <a:bodyPr/>
        <a:lstStyle/>
        <a:p>
          <a:endParaRPr lang="en-US"/>
        </a:p>
      </dgm:t>
    </dgm:pt>
    <dgm:pt modelId="{9B84130C-1103-4C7E-AB47-BBE27D2FEA06}">
      <dgm:prSet custT="1"/>
      <dgm:spPr/>
      <dgm:t>
        <a:bodyPr/>
        <a:lstStyle/>
        <a:p>
          <a:r>
            <a:rPr lang="fi-FI" sz="1800" b="1"/>
            <a:t>Kannustus ja viestintä: </a:t>
          </a:r>
          <a:r>
            <a:rPr lang="fi-FI" sz="1800"/>
            <a:t>Yhteistyön lisääminen, perehdytys, henkilökunnan motivointi, kannustimet ja palkkiot</a:t>
          </a:r>
          <a:endParaRPr lang="en-US" sz="1800"/>
        </a:p>
      </dgm:t>
    </dgm:pt>
    <dgm:pt modelId="{B358F633-1654-4C0A-AC03-51919EF58938}" type="parTrans" cxnId="{7E50A952-AAA0-4943-95BB-C41D8B7CB4EB}">
      <dgm:prSet/>
      <dgm:spPr/>
      <dgm:t>
        <a:bodyPr/>
        <a:lstStyle/>
        <a:p>
          <a:endParaRPr lang="en-US"/>
        </a:p>
      </dgm:t>
    </dgm:pt>
    <dgm:pt modelId="{6C253290-607E-43B7-B9D8-B18419453298}" type="sibTrans" cxnId="{7E50A952-AAA0-4943-95BB-C41D8B7CB4EB}">
      <dgm:prSet/>
      <dgm:spPr/>
      <dgm:t>
        <a:bodyPr/>
        <a:lstStyle/>
        <a:p>
          <a:endParaRPr lang="en-US"/>
        </a:p>
      </dgm:t>
    </dgm:pt>
    <dgm:pt modelId="{DECCE2A5-5898-481D-946A-53816F3CDA36}">
      <dgm:prSet custT="1"/>
      <dgm:spPr/>
      <dgm:t>
        <a:bodyPr/>
        <a:lstStyle/>
        <a:p>
          <a:r>
            <a:rPr lang="fi-FI" sz="1800" b="1"/>
            <a:t>Mittaus ja seuranta: </a:t>
          </a:r>
          <a:r>
            <a:rPr lang="fi-FI" sz="1800" b="0"/>
            <a:t>epä</a:t>
          </a:r>
          <a:r>
            <a:rPr lang="fi-FI" sz="1800"/>
            <a:t>tarkkuus ja puutteet, työläys, puutteet laitteissa ja henkilökunnan osaamisessa, kustannukset.</a:t>
          </a:r>
          <a:endParaRPr lang="en-US" sz="1800"/>
        </a:p>
      </dgm:t>
    </dgm:pt>
    <dgm:pt modelId="{C59E9511-85F7-427E-86B8-367A8C156780}" type="parTrans" cxnId="{70DF789F-C45C-4C1E-B450-E42ECCCE64B2}">
      <dgm:prSet/>
      <dgm:spPr/>
      <dgm:t>
        <a:bodyPr/>
        <a:lstStyle/>
        <a:p>
          <a:endParaRPr lang="fi-FI"/>
        </a:p>
      </dgm:t>
    </dgm:pt>
    <dgm:pt modelId="{0BE12360-0A1D-480C-9C38-48220E519A8B}" type="sibTrans" cxnId="{70DF789F-C45C-4C1E-B450-E42ECCCE64B2}">
      <dgm:prSet/>
      <dgm:spPr/>
      <dgm:t>
        <a:bodyPr/>
        <a:lstStyle/>
        <a:p>
          <a:endParaRPr lang="fi-FI"/>
        </a:p>
      </dgm:t>
    </dgm:pt>
    <dgm:pt modelId="{E3A4E3F5-9E08-4ADF-811B-11384F1968AD}">
      <dgm:prSet custT="1"/>
      <dgm:spPr/>
      <dgm:t>
        <a:bodyPr/>
        <a:lstStyle/>
        <a:p>
          <a:r>
            <a:rPr lang="en-US" sz="1800" b="1"/>
            <a:t>Ennakointi ja oikean ruokamäärän valmistus: </a:t>
          </a:r>
          <a:r>
            <a:rPr lang="en-US" sz="1800"/>
            <a:t>asikasmäärän arviointi, pelko ruoan loppumisesta </a:t>
          </a:r>
        </a:p>
      </dgm:t>
    </dgm:pt>
    <dgm:pt modelId="{43ADA148-6C4A-46EA-9C8B-79074E716722}" type="parTrans" cxnId="{C62F4868-9FAB-41D0-9EDE-FD3B5CF6CDC2}">
      <dgm:prSet/>
      <dgm:spPr/>
      <dgm:t>
        <a:bodyPr/>
        <a:lstStyle/>
        <a:p>
          <a:endParaRPr lang="fi-FI"/>
        </a:p>
      </dgm:t>
    </dgm:pt>
    <dgm:pt modelId="{4A5D20CE-DC39-45E3-95D2-5856A3277028}" type="sibTrans" cxnId="{C62F4868-9FAB-41D0-9EDE-FD3B5CF6CDC2}">
      <dgm:prSet/>
      <dgm:spPr/>
      <dgm:t>
        <a:bodyPr/>
        <a:lstStyle/>
        <a:p>
          <a:endParaRPr lang="fi-FI"/>
        </a:p>
      </dgm:t>
    </dgm:pt>
    <dgm:pt modelId="{E7EC9DA9-92E2-4BBD-BDCF-335EBDC5D6E7}" type="pres">
      <dgm:prSet presAssocID="{D9515917-2AF5-498F-A073-CCBF612BD5C9}" presName="linear" presStyleCnt="0">
        <dgm:presLayoutVars>
          <dgm:dir/>
          <dgm:animLvl val="lvl"/>
          <dgm:resizeHandles val="exact"/>
        </dgm:presLayoutVars>
      </dgm:prSet>
      <dgm:spPr/>
    </dgm:pt>
    <dgm:pt modelId="{3FA939A2-8300-4135-9414-934479F6F6E4}" type="pres">
      <dgm:prSet presAssocID="{BF543819-BF87-4B9A-B5F1-6851DF83256E}" presName="parentLin" presStyleCnt="0"/>
      <dgm:spPr/>
    </dgm:pt>
    <dgm:pt modelId="{BE3E06C0-98FD-4286-A64F-DE9A6DF35CB0}" type="pres">
      <dgm:prSet presAssocID="{BF543819-BF87-4B9A-B5F1-6851DF83256E}" presName="parentLeftMargin" presStyleLbl="node1" presStyleIdx="0" presStyleCnt="4"/>
      <dgm:spPr/>
    </dgm:pt>
    <dgm:pt modelId="{562718B2-CF4E-483E-BFF8-E4951A9535A6}" type="pres">
      <dgm:prSet presAssocID="{BF543819-BF87-4B9A-B5F1-6851DF83256E}" presName="parentText" presStyleLbl="node1" presStyleIdx="0" presStyleCnt="4" custScaleX="149471" custScaleY="118683">
        <dgm:presLayoutVars>
          <dgm:chMax val="0"/>
          <dgm:bulletEnabled val="1"/>
        </dgm:presLayoutVars>
      </dgm:prSet>
      <dgm:spPr/>
    </dgm:pt>
    <dgm:pt modelId="{E85AF4C5-3D5D-41E5-A7E2-2B7BADC7C762}" type="pres">
      <dgm:prSet presAssocID="{BF543819-BF87-4B9A-B5F1-6851DF83256E}" presName="negativeSpace" presStyleCnt="0"/>
      <dgm:spPr/>
    </dgm:pt>
    <dgm:pt modelId="{62827628-000E-4D6B-94B9-46944D047FC2}" type="pres">
      <dgm:prSet presAssocID="{BF543819-BF87-4B9A-B5F1-6851DF83256E}" presName="childText" presStyleLbl="conFgAcc1" presStyleIdx="0" presStyleCnt="4">
        <dgm:presLayoutVars>
          <dgm:bulletEnabled val="1"/>
        </dgm:presLayoutVars>
      </dgm:prSet>
      <dgm:spPr/>
    </dgm:pt>
    <dgm:pt modelId="{5BAE68E1-7770-42A9-BEB0-D12932DB9254}" type="pres">
      <dgm:prSet presAssocID="{A878ED8E-3C81-478E-82B2-5C4815B10D0D}" presName="spaceBetweenRectangles" presStyleCnt="0"/>
      <dgm:spPr/>
    </dgm:pt>
    <dgm:pt modelId="{CE9DA04F-9257-43C8-84A8-CE1E6BBD04F7}" type="pres">
      <dgm:prSet presAssocID="{E3A4E3F5-9E08-4ADF-811B-11384F1968AD}" presName="parentLin" presStyleCnt="0"/>
      <dgm:spPr/>
    </dgm:pt>
    <dgm:pt modelId="{D0ECEF28-4D7C-4983-AEFC-4E39E9058F47}" type="pres">
      <dgm:prSet presAssocID="{E3A4E3F5-9E08-4ADF-811B-11384F1968AD}" presName="parentLeftMargin" presStyleLbl="node1" presStyleIdx="0" presStyleCnt="4"/>
      <dgm:spPr/>
    </dgm:pt>
    <dgm:pt modelId="{83F09567-FD06-40F6-B1AB-F7F0C97C1BA8}" type="pres">
      <dgm:prSet presAssocID="{E3A4E3F5-9E08-4ADF-811B-11384F1968AD}" presName="parentText" presStyleLbl="node1" presStyleIdx="1" presStyleCnt="4" custScaleX="142857" custScaleY="131209" custLinFactNeighborX="-391">
        <dgm:presLayoutVars>
          <dgm:chMax val="0"/>
          <dgm:bulletEnabled val="1"/>
        </dgm:presLayoutVars>
      </dgm:prSet>
      <dgm:spPr/>
    </dgm:pt>
    <dgm:pt modelId="{B0ED0C6D-690D-459D-AD84-D42E171DA674}" type="pres">
      <dgm:prSet presAssocID="{E3A4E3F5-9E08-4ADF-811B-11384F1968AD}" presName="negativeSpace" presStyleCnt="0"/>
      <dgm:spPr/>
    </dgm:pt>
    <dgm:pt modelId="{98A29821-AD3C-4D12-98F4-D154E8EDD42D}" type="pres">
      <dgm:prSet presAssocID="{E3A4E3F5-9E08-4ADF-811B-11384F1968AD}" presName="childText" presStyleLbl="conFgAcc1" presStyleIdx="1" presStyleCnt="4">
        <dgm:presLayoutVars>
          <dgm:bulletEnabled val="1"/>
        </dgm:presLayoutVars>
      </dgm:prSet>
      <dgm:spPr/>
    </dgm:pt>
    <dgm:pt modelId="{809C0C0D-7BDF-483C-8E16-B5B4CB6C4D7C}" type="pres">
      <dgm:prSet presAssocID="{4A5D20CE-DC39-45E3-95D2-5856A3277028}" presName="spaceBetweenRectangles" presStyleCnt="0"/>
      <dgm:spPr/>
    </dgm:pt>
    <dgm:pt modelId="{FE86EF7F-62BA-4B0D-B91A-978792F40430}" type="pres">
      <dgm:prSet presAssocID="{DECCE2A5-5898-481D-946A-53816F3CDA36}" presName="parentLin" presStyleCnt="0"/>
      <dgm:spPr/>
    </dgm:pt>
    <dgm:pt modelId="{585830F3-1A91-4E1A-8ED9-1A946D08BC78}" type="pres">
      <dgm:prSet presAssocID="{DECCE2A5-5898-481D-946A-53816F3CDA36}" presName="parentLeftMargin" presStyleLbl="node1" presStyleIdx="1" presStyleCnt="4"/>
      <dgm:spPr/>
    </dgm:pt>
    <dgm:pt modelId="{5C862837-BCD9-4360-BFEC-47533E1BC76D}" type="pres">
      <dgm:prSet presAssocID="{DECCE2A5-5898-481D-946A-53816F3CDA36}" presName="parentText" presStyleLbl="node1" presStyleIdx="2" presStyleCnt="4" custScaleX="157296" custScaleY="153856">
        <dgm:presLayoutVars>
          <dgm:chMax val="0"/>
          <dgm:bulletEnabled val="1"/>
        </dgm:presLayoutVars>
      </dgm:prSet>
      <dgm:spPr/>
    </dgm:pt>
    <dgm:pt modelId="{4E630CD7-94AC-4EA7-AD34-85635596EB50}" type="pres">
      <dgm:prSet presAssocID="{DECCE2A5-5898-481D-946A-53816F3CDA36}" presName="negativeSpace" presStyleCnt="0"/>
      <dgm:spPr/>
    </dgm:pt>
    <dgm:pt modelId="{7F577A48-5312-4E71-9A6C-9F47400CF995}" type="pres">
      <dgm:prSet presAssocID="{DECCE2A5-5898-481D-946A-53816F3CDA36}" presName="childText" presStyleLbl="conFgAcc1" presStyleIdx="2" presStyleCnt="4">
        <dgm:presLayoutVars>
          <dgm:bulletEnabled val="1"/>
        </dgm:presLayoutVars>
      </dgm:prSet>
      <dgm:spPr/>
    </dgm:pt>
    <dgm:pt modelId="{27F280D1-1372-4C24-A9AB-B8294D321B0E}" type="pres">
      <dgm:prSet presAssocID="{0BE12360-0A1D-480C-9C38-48220E519A8B}" presName="spaceBetweenRectangles" presStyleCnt="0"/>
      <dgm:spPr/>
    </dgm:pt>
    <dgm:pt modelId="{241AB10A-9848-4230-BB8C-37A2A281B906}" type="pres">
      <dgm:prSet presAssocID="{9B84130C-1103-4C7E-AB47-BBE27D2FEA06}" presName="parentLin" presStyleCnt="0"/>
      <dgm:spPr/>
    </dgm:pt>
    <dgm:pt modelId="{1E62018B-9D8D-486B-AB12-658B098B9F9C}" type="pres">
      <dgm:prSet presAssocID="{9B84130C-1103-4C7E-AB47-BBE27D2FEA06}" presName="parentLeftMargin" presStyleLbl="node1" presStyleIdx="2" presStyleCnt="4"/>
      <dgm:spPr/>
    </dgm:pt>
    <dgm:pt modelId="{11927364-8012-4F28-850A-6E40302B3648}" type="pres">
      <dgm:prSet presAssocID="{9B84130C-1103-4C7E-AB47-BBE27D2FEA06}" presName="parentText" presStyleLbl="node1" presStyleIdx="3" presStyleCnt="4" custScaleX="142857" custScaleY="132359">
        <dgm:presLayoutVars>
          <dgm:chMax val="0"/>
          <dgm:bulletEnabled val="1"/>
        </dgm:presLayoutVars>
      </dgm:prSet>
      <dgm:spPr/>
    </dgm:pt>
    <dgm:pt modelId="{235FA569-0EB1-49A6-BC96-D5BF7A920F14}" type="pres">
      <dgm:prSet presAssocID="{9B84130C-1103-4C7E-AB47-BBE27D2FEA06}" presName="negativeSpace" presStyleCnt="0"/>
      <dgm:spPr/>
    </dgm:pt>
    <dgm:pt modelId="{11589239-354B-4E4B-8E10-0A913B47172C}" type="pres">
      <dgm:prSet presAssocID="{9B84130C-1103-4C7E-AB47-BBE27D2FEA06}" presName="childText" presStyleLbl="conFgAcc1" presStyleIdx="3" presStyleCnt="4">
        <dgm:presLayoutVars>
          <dgm:bulletEnabled val="1"/>
        </dgm:presLayoutVars>
      </dgm:prSet>
      <dgm:spPr/>
    </dgm:pt>
  </dgm:ptLst>
  <dgm:cxnLst>
    <dgm:cxn modelId="{3B8FC83A-365A-44B1-A77C-C9BD4F6270F5}" srcId="{D9515917-2AF5-498F-A073-CCBF612BD5C9}" destId="{BF543819-BF87-4B9A-B5F1-6851DF83256E}" srcOrd="0" destOrd="0" parTransId="{CC312E72-7977-4E02-AB35-78D828F0258E}" sibTransId="{A878ED8E-3C81-478E-82B2-5C4815B10D0D}"/>
    <dgm:cxn modelId="{08415D3D-E40E-47AD-AB12-66EAB24D7942}" type="presOf" srcId="{BF543819-BF87-4B9A-B5F1-6851DF83256E}" destId="{562718B2-CF4E-483E-BFF8-E4951A9535A6}" srcOrd="1" destOrd="0" presId="urn:microsoft.com/office/officeart/2005/8/layout/list1"/>
    <dgm:cxn modelId="{8A46A45E-8FF5-41C8-8B6E-FD17F9D2420A}" type="presOf" srcId="{9B84130C-1103-4C7E-AB47-BBE27D2FEA06}" destId="{11927364-8012-4F28-850A-6E40302B3648}" srcOrd="1" destOrd="0" presId="urn:microsoft.com/office/officeart/2005/8/layout/list1"/>
    <dgm:cxn modelId="{D65EBD46-6A3E-4FA7-8744-BD5C30E473E0}" type="presOf" srcId="{D9515917-2AF5-498F-A073-CCBF612BD5C9}" destId="{E7EC9DA9-92E2-4BBD-BDCF-335EBDC5D6E7}" srcOrd="0" destOrd="0" presId="urn:microsoft.com/office/officeart/2005/8/layout/list1"/>
    <dgm:cxn modelId="{C62F4868-9FAB-41D0-9EDE-FD3B5CF6CDC2}" srcId="{D9515917-2AF5-498F-A073-CCBF612BD5C9}" destId="{E3A4E3F5-9E08-4ADF-811B-11384F1968AD}" srcOrd="1" destOrd="0" parTransId="{43ADA148-6C4A-46EA-9C8B-79074E716722}" sibTransId="{4A5D20CE-DC39-45E3-95D2-5856A3277028}"/>
    <dgm:cxn modelId="{7E50A952-AAA0-4943-95BB-C41D8B7CB4EB}" srcId="{D9515917-2AF5-498F-A073-CCBF612BD5C9}" destId="{9B84130C-1103-4C7E-AB47-BBE27D2FEA06}" srcOrd="3" destOrd="0" parTransId="{B358F633-1654-4C0A-AC03-51919EF58938}" sibTransId="{6C253290-607E-43B7-B9D8-B18419453298}"/>
    <dgm:cxn modelId="{70DF789F-C45C-4C1E-B450-E42ECCCE64B2}" srcId="{D9515917-2AF5-498F-A073-CCBF612BD5C9}" destId="{DECCE2A5-5898-481D-946A-53816F3CDA36}" srcOrd="2" destOrd="0" parTransId="{C59E9511-85F7-427E-86B8-367A8C156780}" sibTransId="{0BE12360-0A1D-480C-9C38-48220E519A8B}"/>
    <dgm:cxn modelId="{02000FA1-315B-4F72-81DF-2E31628F5EE4}" type="presOf" srcId="{E3A4E3F5-9E08-4ADF-811B-11384F1968AD}" destId="{83F09567-FD06-40F6-B1AB-F7F0C97C1BA8}" srcOrd="1" destOrd="0" presId="urn:microsoft.com/office/officeart/2005/8/layout/list1"/>
    <dgm:cxn modelId="{5B8512A5-A933-4D51-A774-8D2D9BD67616}" type="presOf" srcId="{DECCE2A5-5898-481D-946A-53816F3CDA36}" destId="{5C862837-BCD9-4360-BFEC-47533E1BC76D}" srcOrd="1" destOrd="0" presId="urn:microsoft.com/office/officeart/2005/8/layout/list1"/>
    <dgm:cxn modelId="{85D5DCA9-1D69-4D2E-8DD4-A7E5A5F20A4D}" type="presOf" srcId="{9B84130C-1103-4C7E-AB47-BBE27D2FEA06}" destId="{1E62018B-9D8D-486B-AB12-658B098B9F9C}" srcOrd="0" destOrd="0" presId="urn:microsoft.com/office/officeart/2005/8/layout/list1"/>
    <dgm:cxn modelId="{EF2DD4C3-5521-49E2-89F2-E98EC0FBE61E}" type="presOf" srcId="{BF543819-BF87-4B9A-B5F1-6851DF83256E}" destId="{BE3E06C0-98FD-4286-A64F-DE9A6DF35CB0}" srcOrd="0" destOrd="0" presId="urn:microsoft.com/office/officeart/2005/8/layout/list1"/>
    <dgm:cxn modelId="{0A0318EC-BA08-4060-B399-CBF24F4C2191}" type="presOf" srcId="{E3A4E3F5-9E08-4ADF-811B-11384F1968AD}" destId="{D0ECEF28-4D7C-4983-AEFC-4E39E9058F47}" srcOrd="0" destOrd="0" presId="urn:microsoft.com/office/officeart/2005/8/layout/list1"/>
    <dgm:cxn modelId="{144513F6-024E-498D-99F8-CCB98898E218}" type="presOf" srcId="{DECCE2A5-5898-481D-946A-53816F3CDA36}" destId="{585830F3-1A91-4E1A-8ED9-1A946D08BC78}" srcOrd="0" destOrd="0" presId="urn:microsoft.com/office/officeart/2005/8/layout/list1"/>
    <dgm:cxn modelId="{91696BF0-E92B-4D28-A453-B3D0F1381D8D}" type="presParOf" srcId="{E7EC9DA9-92E2-4BBD-BDCF-335EBDC5D6E7}" destId="{3FA939A2-8300-4135-9414-934479F6F6E4}" srcOrd="0" destOrd="0" presId="urn:microsoft.com/office/officeart/2005/8/layout/list1"/>
    <dgm:cxn modelId="{B93FA269-392C-4BC9-A149-F55214C40A94}" type="presParOf" srcId="{3FA939A2-8300-4135-9414-934479F6F6E4}" destId="{BE3E06C0-98FD-4286-A64F-DE9A6DF35CB0}" srcOrd="0" destOrd="0" presId="urn:microsoft.com/office/officeart/2005/8/layout/list1"/>
    <dgm:cxn modelId="{E9D9F53D-E7B0-49C3-816E-F86DB9A0475C}" type="presParOf" srcId="{3FA939A2-8300-4135-9414-934479F6F6E4}" destId="{562718B2-CF4E-483E-BFF8-E4951A9535A6}" srcOrd="1" destOrd="0" presId="urn:microsoft.com/office/officeart/2005/8/layout/list1"/>
    <dgm:cxn modelId="{DB2DF2AC-134A-4020-AF6D-340C2CC07699}" type="presParOf" srcId="{E7EC9DA9-92E2-4BBD-BDCF-335EBDC5D6E7}" destId="{E85AF4C5-3D5D-41E5-A7E2-2B7BADC7C762}" srcOrd="1" destOrd="0" presId="urn:microsoft.com/office/officeart/2005/8/layout/list1"/>
    <dgm:cxn modelId="{66EA1256-A4F9-4153-B426-6E48FB397A2F}" type="presParOf" srcId="{E7EC9DA9-92E2-4BBD-BDCF-335EBDC5D6E7}" destId="{62827628-000E-4D6B-94B9-46944D047FC2}" srcOrd="2" destOrd="0" presId="urn:microsoft.com/office/officeart/2005/8/layout/list1"/>
    <dgm:cxn modelId="{B6D67038-EDE2-43B6-86C0-031E85CDE77C}" type="presParOf" srcId="{E7EC9DA9-92E2-4BBD-BDCF-335EBDC5D6E7}" destId="{5BAE68E1-7770-42A9-BEB0-D12932DB9254}" srcOrd="3" destOrd="0" presId="urn:microsoft.com/office/officeart/2005/8/layout/list1"/>
    <dgm:cxn modelId="{744FFBF4-27E1-41F0-9809-D4F7FE2FCD62}" type="presParOf" srcId="{E7EC9DA9-92E2-4BBD-BDCF-335EBDC5D6E7}" destId="{CE9DA04F-9257-43C8-84A8-CE1E6BBD04F7}" srcOrd="4" destOrd="0" presId="urn:microsoft.com/office/officeart/2005/8/layout/list1"/>
    <dgm:cxn modelId="{C73411D0-D439-4DF3-8D09-59F7A25B9622}" type="presParOf" srcId="{CE9DA04F-9257-43C8-84A8-CE1E6BBD04F7}" destId="{D0ECEF28-4D7C-4983-AEFC-4E39E9058F47}" srcOrd="0" destOrd="0" presId="urn:microsoft.com/office/officeart/2005/8/layout/list1"/>
    <dgm:cxn modelId="{A446D4A7-947C-464E-B164-E7F0539C418F}" type="presParOf" srcId="{CE9DA04F-9257-43C8-84A8-CE1E6BBD04F7}" destId="{83F09567-FD06-40F6-B1AB-F7F0C97C1BA8}" srcOrd="1" destOrd="0" presId="urn:microsoft.com/office/officeart/2005/8/layout/list1"/>
    <dgm:cxn modelId="{316E9087-8072-4661-9B62-93F4F5635FF0}" type="presParOf" srcId="{E7EC9DA9-92E2-4BBD-BDCF-335EBDC5D6E7}" destId="{B0ED0C6D-690D-459D-AD84-D42E171DA674}" srcOrd="5" destOrd="0" presId="urn:microsoft.com/office/officeart/2005/8/layout/list1"/>
    <dgm:cxn modelId="{F26C16EB-C56D-49BB-911B-5EE3CE10C011}" type="presParOf" srcId="{E7EC9DA9-92E2-4BBD-BDCF-335EBDC5D6E7}" destId="{98A29821-AD3C-4D12-98F4-D154E8EDD42D}" srcOrd="6" destOrd="0" presId="urn:microsoft.com/office/officeart/2005/8/layout/list1"/>
    <dgm:cxn modelId="{7DF9F8EA-C369-4E30-ACD8-F6D7B0A815F6}" type="presParOf" srcId="{E7EC9DA9-92E2-4BBD-BDCF-335EBDC5D6E7}" destId="{809C0C0D-7BDF-483C-8E16-B5B4CB6C4D7C}" srcOrd="7" destOrd="0" presId="urn:microsoft.com/office/officeart/2005/8/layout/list1"/>
    <dgm:cxn modelId="{302AB4C1-2F52-4B43-9CFF-FFC505E2EE4A}" type="presParOf" srcId="{E7EC9DA9-92E2-4BBD-BDCF-335EBDC5D6E7}" destId="{FE86EF7F-62BA-4B0D-B91A-978792F40430}" srcOrd="8" destOrd="0" presId="urn:microsoft.com/office/officeart/2005/8/layout/list1"/>
    <dgm:cxn modelId="{EB803470-2D43-4061-AE8F-9ED96050DA79}" type="presParOf" srcId="{FE86EF7F-62BA-4B0D-B91A-978792F40430}" destId="{585830F3-1A91-4E1A-8ED9-1A946D08BC78}" srcOrd="0" destOrd="0" presId="urn:microsoft.com/office/officeart/2005/8/layout/list1"/>
    <dgm:cxn modelId="{16F72E5C-5702-48B0-A631-13F28E718694}" type="presParOf" srcId="{FE86EF7F-62BA-4B0D-B91A-978792F40430}" destId="{5C862837-BCD9-4360-BFEC-47533E1BC76D}" srcOrd="1" destOrd="0" presId="urn:microsoft.com/office/officeart/2005/8/layout/list1"/>
    <dgm:cxn modelId="{C90CB2DF-33CE-4762-829B-8F11986CC94C}" type="presParOf" srcId="{E7EC9DA9-92E2-4BBD-BDCF-335EBDC5D6E7}" destId="{4E630CD7-94AC-4EA7-AD34-85635596EB50}" srcOrd="9" destOrd="0" presId="urn:microsoft.com/office/officeart/2005/8/layout/list1"/>
    <dgm:cxn modelId="{2FFCC46A-F9DC-4B6F-97CA-B5E70F6551C1}" type="presParOf" srcId="{E7EC9DA9-92E2-4BBD-BDCF-335EBDC5D6E7}" destId="{7F577A48-5312-4E71-9A6C-9F47400CF995}" srcOrd="10" destOrd="0" presId="urn:microsoft.com/office/officeart/2005/8/layout/list1"/>
    <dgm:cxn modelId="{42A762AD-74B5-4E93-B876-8EE5DCABF2E7}" type="presParOf" srcId="{E7EC9DA9-92E2-4BBD-BDCF-335EBDC5D6E7}" destId="{27F280D1-1372-4C24-A9AB-B8294D321B0E}" srcOrd="11" destOrd="0" presId="urn:microsoft.com/office/officeart/2005/8/layout/list1"/>
    <dgm:cxn modelId="{E2D2CB15-1342-4F72-93B4-73C52E910CEA}" type="presParOf" srcId="{E7EC9DA9-92E2-4BBD-BDCF-335EBDC5D6E7}" destId="{241AB10A-9848-4230-BB8C-37A2A281B906}" srcOrd="12" destOrd="0" presId="urn:microsoft.com/office/officeart/2005/8/layout/list1"/>
    <dgm:cxn modelId="{1E55AEAA-372D-42E9-8F21-85EE2B8879FB}" type="presParOf" srcId="{241AB10A-9848-4230-BB8C-37A2A281B906}" destId="{1E62018B-9D8D-486B-AB12-658B098B9F9C}" srcOrd="0" destOrd="0" presId="urn:microsoft.com/office/officeart/2005/8/layout/list1"/>
    <dgm:cxn modelId="{02BDEA83-7C8F-458E-BAFC-EF7DBB9CB9B8}" type="presParOf" srcId="{241AB10A-9848-4230-BB8C-37A2A281B906}" destId="{11927364-8012-4F28-850A-6E40302B3648}" srcOrd="1" destOrd="0" presId="urn:microsoft.com/office/officeart/2005/8/layout/list1"/>
    <dgm:cxn modelId="{733E19EF-AC33-4E42-9811-111B8899FE93}" type="presParOf" srcId="{E7EC9DA9-92E2-4BBD-BDCF-335EBDC5D6E7}" destId="{235FA569-0EB1-49A6-BC96-D5BF7A920F14}" srcOrd="13" destOrd="0" presId="urn:microsoft.com/office/officeart/2005/8/layout/list1"/>
    <dgm:cxn modelId="{CE93C7CF-2F80-4F81-8564-D94E760885FC}" type="presParOf" srcId="{E7EC9DA9-92E2-4BBD-BDCF-335EBDC5D6E7}" destId="{11589239-354B-4E4B-8E10-0A913B47172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27628-000E-4D6B-94B9-46944D047FC2}">
      <dsp:nvSpPr>
        <dsp:cNvPr id="0" name=""/>
        <dsp:cNvSpPr/>
      </dsp:nvSpPr>
      <dsp:spPr>
        <a:xfrm>
          <a:off x="0" y="597963"/>
          <a:ext cx="11114201" cy="20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718B2-CF4E-483E-BFF8-E4951A9535A6}">
      <dsp:nvSpPr>
        <dsp:cNvPr id="0" name=""/>
        <dsp:cNvSpPr/>
      </dsp:nvSpPr>
      <dsp:spPr>
        <a:xfrm>
          <a:off x="528575" y="18580"/>
          <a:ext cx="10581865" cy="69746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a:t>Oikeat työtavat, henkilöstön osaaminen</a:t>
          </a:r>
          <a:r>
            <a:rPr lang="fi-FI" sz="1800" kern="1200"/>
            <a:t>: jaksoittainen valmistus, oikean kokoiset astiat, tilaukset, varaston seuranta ja resptiikka.</a:t>
          </a:r>
          <a:endParaRPr lang="en-US" sz="1800" kern="1200"/>
        </a:p>
      </dsp:txBody>
      <dsp:txXfrm>
        <a:off x="562622" y="52627"/>
        <a:ext cx="10513771" cy="629369"/>
      </dsp:txXfrm>
    </dsp:sp>
    <dsp:sp modelId="{7F577A48-5312-4E71-9A6C-9F47400CF995}">
      <dsp:nvSpPr>
        <dsp:cNvPr id="0" name=""/>
        <dsp:cNvSpPr/>
      </dsp:nvSpPr>
      <dsp:spPr>
        <a:xfrm>
          <a:off x="0" y="1477613"/>
          <a:ext cx="11114201" cy="20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862837-BCD9-4360-BFEC-47533E1BC76D}">
      <dsp:nvSpPr>
        <dsp:cNvPr id="0" name=""/>
        <dsp:cNvSpPr/>
      </dsp:nvSpPr>
      <dsp:spPr>
        <a:xfrm>
          <a:off x="528575" y="842763"/>
          <a:ext cx="10581865" cy="7529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dirty="0"/>
            <a:t>Mittaus ja seuranta</a:t>
          </a:r>
          <a:r>
            <a:rPr lang="fi-FI" sz="1800" kern="1200" dirty="0"/>
            <a:t>: saadaan tietoa toiminnan ohjaamiseksi oikeaan suuntaan. Sopiva ja helppo mittausmenetelmä tärkeä.</a:t>
          </a:r>
          <a:endParaRPr lang="en-US" sz="1800" kern="1200" dirty="0"/>
        </a:p>
      </dsp:txBody>
      <dsp:txXfrm>
        <a:off x="565330" y="879518"/>
        <a:ext cx="10508355" cy="679420"/>
      </dsp:txXfrm>
    </dsp:sp>
    <dsp:sp modelId="{FCAF71E3-3BE6-4FD0-83E4-8AAFCD6B15F4}">
      <dsp:nvSpPr>
        <dsp:cNvPr id="0" name=""/>
        <dsp:cNvSpPr/>
      </dsp:nvSpPr>
      <dsp:spPr>
        <a:xfrm>
          <a:off x="0" y="2260600"/>
          <a:ext cx="11114201" cy="20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6C8852-4890-4D6E-A277-540530072616}">
      <dsp:nvSpPr>
        <dsp:cNvPr id="0" name=""/>
        <dsp:cNvSpPr/>
      </dsp:nvSpPr>
      <dsp:spPr>
        <a:xfrm>
          <a:off x="547027" y="1722413"/>
          <a:ext cx="10557382" cy="65626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a:t>Välittävä johtaminen ja esimiestyö</a:t>
          </a:r>
          <a:r>
            <a:rPr lang="fi-FI" sz="1800" kern="1200"/>
            <a:t>: </a:t>
          </a:r>
          <a:r>
            <a:rPr lang="fi-FI" sz="1800" kern="1200" baseline="0"/>
            <a:t>asiaan tarttuminen, yhteinen tahtotila ja tavoitteiden asettaminen. Seuranta ja keskustelu henkilökunnan kanssa.  </a:t>
          </a:r>
          <a:endParaRPr lang="en-US" sz="1800" kern="1200"/>
        </a:p>
      </dsp:txBody>
      <dsp:txXfrm>
        <a:off x="579063" y="1754449"/>
        <a:ext cx="10493310" cy="592195"/>
      </dsp:txXfrm>
    </dsp:sp>
    <dsp:sp modelId="{11589239-354B-4E4B-8E10-0A913B47172C}">
      <dsp:nvSpPr>
        <dsp:cNvPr id="0" name=""/>
        <dsp:cNvSpPr/>
      </dsp:nvSpPr>
      <dsp:spPr>
        <a:xfrm>
          <a:off x="0" y="3362682"/>
          <a:ext cx="11114201" cy="20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27364-8012-4F28-850A-6E40302B3648}">
      <dsp:nvSpPr>
        <dsp:cNvPr id="0" name=""/>
        <dsp:cNvSpPr/>
      </dsp:nvSpPr>
      <dsp:spPr>
        <a:xfrm>
          <a:off x="529118" y="2505400"/>
          <a:ext cx="10582359" cy="97536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a:t>Kannustus ja viestintä: </a:t>
          </a:r>
          <a:r>
            <a:rPr lang="fi-FI" sz="1800" b="0" kern="1200"/>
            <a:t>asiakkaille tempaukset ja kampanjat, viestintä hävikin vaikutuksista ympäristöön ja talouteen. Oikeanlainen viestintä voisi auttaa hyväksymään muutokset ruokalistassa.</a:t>
          </a:r>
          <a:endParaRPr lang="en-US" sz="1800" b="0" kern="1200"/>
        </a:p>
      </dsp:txBody>
      <dsp:txXfrm>
        <a:off x="576731" y="2553013"/>
        <a:ext cx="10487133" cy="880136"/>
      </dsp:txXfrm>
    </dsp:sp>
    <dsp:sp modelId="{F28872EA-4615-4FE6-B4CD-7CF705650B51}">
      <dsp:nvSpPr>
        <dsp:cNvPr id="0" name=""/>
        <dsp:cNvSpPr/>
      </dsp:nvSpPr>
      <dsp:spPr>
        <a:xfrm>
          <a:off x="0" y="4317183"/>
          <a:ext cx="11114201" cy="20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370FD0-5813-4329-9B77-48F680F280A2}">
      <dsp:nvSpPr>
        <dsp:cNvPr id="0" name=""/>
        <dsp:cNvSpPr/>
      </dsp:nvSpPr>
      <dsp:spPr>
        <a:xfrm>
          <a:off x="529118" y="3607482"/>
          <a:ext cx="10582359" cy="8277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a:t>Ylijääneen myynti tai tarjoilu uudestaan: </a:t>
          </a:r>
          <a:r>
            <a:rPr lang="fi-FI" sz="1800" b="0" kern="1200"/>
            <a:t>myynti rasioissa tai tarjoaminen ”Talon tapaan” uudestaan seuraavana päivänä.</a:t>
          </a:r>
          <a:r>
            <a:rPr lang="fi-FI" sz="1800" b="1" kern="1200"/>
            <a:t> </a:t>
          </a:r>
          <a:endParaRPr lang="en-US" sz="1800" b="1" kern="1200"/>
        </a:p>
      </dsp:txBody>
      <dsp:txXfrm>
        <a:off x="569527" y="3647891"/>
        <a:ext cx="10501541" cy="746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27628-000E-4D6B-94B9-46944D047FC2}">
      <dsp:nvSpPr>
        <dsp:cNvPr id="0" name=""/>
        <dsp:cNvSpPr/>
      </dsp:nvSpPr>
      <dsp:spPr>
        <a:xfrm>
          <a:off x="0" y="412219"/>
          <a:ext cx="11114201"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718B2-CF4E-483E-BFF8-E4951A9535A6}">
      <dsp:nvSpPr>
        <dsp:cNvPr id="0" name=""/>
        <dsp:cNvSpPr/>
      </dsp:nvSpPr>
      <dsp:spPr>
        <a:xfrm>
          <a:off x="506868" y="6714"/>
          <a:ext cx="10606697" cy="7007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a:t>Oikeat työtavat, henkilöstön osaaminen ja riittävyys</a:t>
          </a:r>
          <a:r>
            <a:rPr lang="fi-FI" sz="1800" kern="1200"/>
            <a:t>: työvoimapula, kiire, poissaolot, kiinnostuksen puute </a:t>
          </a:r>
          <a:endParaRPr lang="en-US" sz="1800" kern="1200"/>
        </a:p>
      </dsp:txBody>
      <dsp:txXfrm>
        <a:off x="541074" y="40920"/>
        <a:ext cx="10538285" cy="632292"/>
      </dsp:txXfrm>
    </dsp:sp>
    <dsp:sp modelId="{98A29821-AD3C-4D12-98F4-D154E8EDD42D}">
      <dsp:nvSpPr>
        <dsp:cNvPr id="0" name=""/>
        <dsp:cNvSpPr/>
      </dsp:nvSpPr>
      <dsp:spPr>
        <a:xfrm>
          <a:off x="0" y="1503677"/>
          <a:ext cx="11114201"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F09567-FD06-40F6-B1AB-F7F0C97C1BA8}">
      <dsp:nvSpPr>
        <dsp:cNvPr id="0" name=""/>
        <dsp:cNvSpPr/>
      </dsp:nvSpPr>
      <dsp:spPr>
        <a:xfrm>
          <a:off x="527049" y="1024219"/>
          <a:ext cx="10582359" cy="77465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en-US" sz="1800" b="1" kern="1200"/>
            <a:t>Ennakointi ja oikean ruokamäärän valmistus: </a:t>
          </a:r>
          <a:r>
            <a:rPr lang="en-US" sz="1800" kern="1200"/>
            <a:t>asikasmäärän arviointi, pelko ruoan loppumisesta </a:t>
          </a:r>
        </a:p>
      </dsp:txBody>
      <dsp:txXfrm>
        <a:off x="564865" y="1062035"/>
        <a:ext cx="10506727" cy="699025"/>
      </dsp:txXfrm>
    </dsp:sp>
    <dsp:sp modelId="{7F577A48-5312-4E71-9A6C-9F47400CF995}">
      <dsp:nvSpPr>
        <dsp:cNvPr id="0" name=""/>
        <dsp:cNvSpPr/>
      </dsp:nvSpPr>
      <dsp:spPr>
        <a:xfrm>
          <a:off x="0" y="2728842"/>
          <a:ext cx="11114201"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862837-BCD9-4360-BFEC-47533E1BC76D}">
      <dsp:nvSpPr>
        <dsp:cNvPr id="0" name=""/>
        <dsp:cNvSpPr/>
      </dsp:nvSpPr>
      <dsp:spPr>
        <a:xfrm>
          <a:off x="482447" y="2115677"/>
          <a:ext cx="10624189" cy="9083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a:t>Mittaus ja seuranta: </a:t>
          </a:r>
          <a:r>
            <a:rPr lang="fi-FI" sz="1800" b="0" kern="1200"/>
            <a:t>epä</a:t>
          </a:r>
          <a:r>
            <a:rPr lang="fi-FI" sz="1800" kern="1200"/>
            <a:t>tarkkuus ja puutteet, työläys, puutteet laitteissa ja henkilökunnan osaamisessa, kustannukset.</a:t>
          </a:r>
          <a:endParaRPr lang="en-US" sz="1800" kern="1200"/>
        </a:p>
      </dsp:txBody>
      <dsp:txXfrm>
        <a:off x="526790" y="2160020"/>
        <a:ext cx="10535503" cy="819679"/>
      </dsp:txXfrm>
    </dsp:sp>
    <dsp:sp modelId="{11589239-354B-4E4B-8E10-0A913B47172C}">
      <dsp:nvSpPr>
        <dsp:cNvPr id="0" name=""/>
        <dsp:cNvSpPr/>
      </dsp:nvSpPr>
      <dsp:spPr>
        <a:xfrm>
          <a:off x="0" y="3827090"/>
          <a:ext cx="11114201"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27364-8012-4F28-850A-6E40302B3648}">
      <dsp:nvSpPr>
        <dsp:cNvPr id="0" name=""/>
        <dsp:cNvSpPr/>
      </dsp:nvSpPr>
      <dsp:spPr>
        <a:xfrm>
          <a:off x="529118" y="3340842"/>
          <a:ext cx="10582359" cy="78144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063" tIns="0" rIns="294063" bIns="0" numCol="1" spcCol="1270" anchor="ctr" anchorCtr="0">
          <a:noAutofit/>
        </a:bodyPr>
        <a:lstStyle/>
        <a:p>
          <a:pPr marL="0" lvl="0" indent="0" algn="l" defTabSz="800100">
            <a:lnSpc>
              <a:spcPct val="90000"/>
            </a:lnSpc>
            <a:spcBef>
              <a:spcPct val="0"/>
            </a:spcBef>
            <a:spcAft>
              <a:spcPct val="35000"/>
            </a:spcAft>
            <a:buNone/>
          </a:pPr>
          <a:r>
            <a:rPr lang="fi-FI" sz="1800" b="1" kern="1200"/>
            <a:t>Kannustus ja viestintä: </a:t>
          </a:r>
          <a:r>
            <a:rPr lang="fi-FI" sz="1800" kern="1200"/>
            <a:t>Yhteistyön lisääminen, perehdytys, henkilökunnan motivointi, kannustimet ja palkkiot</a:t>
          </a:r>
          <a:endParaRPr lang="en-US" sz="1800" kern="1200"/>
        </a:p>
      </dsp:txBody>
      <dsp:txXfrm>
        <a:off x="567265" y="3378989"/>
        <a:ext cx="10506065" cy="7051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4:06:19.626"/>
    </inkml:context>
    <inkml:brush xml:id="br0">
      <inkml:brushProperty name="width" value="0.08819" units="cm"/>
      <inkml:brushProperty name="height" value="0.08819" units="cm"/>
      <inkml:brushProperty name="color" value="#C00000"/>
    </inkml:brush>
  </inkml:definitions>
  <inkml:trace contextRef="#ctx0" brushRef="#br0">1 1432 24575,'3'-14'0,"-1"2"0,2 0 0,3 2 0,-3-2 0,3 0 0,-2 1 0,3 0 0,-1 1 0,2-1 0,-2 2 0,11-10 0,2-5 0,4-5 0,0 1 0,3 0 0,0 2 0,3 1 0,0 1 0,-1 1 0,4 3 0,-1 0 0,3 2 0,-2 0 0,53-16 0,-29 14 0,2 2 0,1 4 0,0 2 0,1 1 0,79-2 0,320 10 0,-244 6 0,615-3 0,-777-2 0,84-14 0,-85 8 0,90-2 0,-97 7 0,2-2 0,-1-2 0,0-2 0,-1-2 0,0-1 0,-1-3 0,0-1 0,-1-2 0,-1-2 0,41-26 0,-52 24 0,0-2 0,-3-2 0,2 0 0,32-42 0,-57 62 0,32-42 5,-2-2 0,-2-1 0,-3-1 0,36-83 0,10-14-1395,-62 121-5436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84691F95-897A-431E-9F8C-8CF6BFAE769A}" type="datetimeFigureOut">
              <a:rPr lang="fi-FI" smtClean="0"/>
              <a:t>27.4.2023</a:t>
            </a:fld>
            <a:endParaRPr lang="fi-FI"/>
          </a:p>
        </p:txBody>
      </p:sp>
      <p:sp>
        <p:nvSpPr>
          <p:cNvPr id="4" name="Dian kuvan paikkamerkki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6725C2A-4C3A-4305-921E-1B61B72147D8}" type="slidenum">
              <a:rPr lang="fi-FI" smtClean="0"/>
              <a:t>‹#›</a:t>
            </a:fld>
            <a:endParaRPr lang="fi-FI"/>
          </a:p>
        </p:txBody>
      </p:sp>
    </p:spTree>
    <p:extLst>
      <p:ext uri="{BB962C8B-B14F-4D97-AF65-F5344CB8AC3E}">
        <p14:creationId xmlns:p14="http://schemas.microsoft.com/office/powerpoint/2010/main" val="207055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1</a:t>
            </a:fld>
            <a:endParaRPr lang="fi-FI"/>
          </a:p>
        </p:txBody>
      </p:sp>
    </p:spTree>
    <p:extLst>
      <p:ext uri="{BB962C8B-B14F-4D97-AF65-F5344CB8AC3E}">
        <p14:creationId xmlns:p14="http://schemas.microsoft.com/office/powerpoint/2010/main" val="170873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24</a:t>
            </a:fld>
            <a:endParaRPr lang="fi-FI"/>
          </a:p>
        </p:txBody>
      </p:sp>
    </p:spTree>
    <p:extLst>
      <p:ext uri="{BB962C8B-B14F-4D97-AF65-F5344CB8AC3E}">
        <p14:creationId xmlns:p14="http://schemas.microsoft.com/office/powerpoint/2010/main" val="736931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25</a:t>
            </a:fld>
            <a:endParaRPr lang="fi-FI"/>
          </a:p>
        </p:txBody>
      </p:sp>
    </p:spTree>
    <p:extLst>
      <p:ext uri="{BB962C8B-B14F-4D97-AF65-F5344CB8AC3E}">
        <p14:creationId xmlns:p14="http://schemas.microsoft.com/office/powerpoint/2010/main" val="242841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27</a:t>
            </a:fld>
            <a:endParaRPr lang="fi-FI"/>
          </a:p>
        </p:txBody>
      </p:sp>
    </p:spTree>
    <p:extLst>
      <p:ext uri="{BB962C8B-B14F-4D97-AF65-F5344CB8AC3E}">
        <p14:creationId xmlns:p14="http://schemas.microsoft.com/office/powerpoint/2010/main" val="1238903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31</a:t>
            </a:fld>
            <a:endParaRPr lang="fi-FI"/>
          </a:p>
        </p:txBody>
      </p:sp>
    </p:spTree>
    <p:extLst>
      <p:ext uri="{BB962C8B-B14F-4D97-AF65-F5344CB8AC3E}">
        <p14:creationId xmlns:p14="http://schemas.microsoft.com/office/powerpoint/2010/main" val="136872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a:t>
            </a:fld>
            <a:endParaRPr lang="fi-FI"/>
          </a:p>
        </p:txBody>
      </p:sp>
    </p:spTree>
    <p:extLst>
      <p:ext uri="{BB962C8B-B14F-4D97-AF65-F5344CB8AC3E}">
        <p14:creationId xmlns:p14="http://schemas.microsoft.com/office/powerpoint/2010/main" val="287803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17</a:t>
            </a:fld>
            <a:endParaRPr lang="fi-FI"/>
          </a:p>
        </p:txBody>
      </p:sp>
    </p:spTree>
    <p:extLst>
      <p:ext uri="{BB962C8B-B14F-4D97-AF65-F5344CB8AC3E}">
        <p14:creationId xmlns:p14="http://schemas.microsoft.com/office/powerpoint/2010/main" val="164588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D86CDA21-3817-418E-B9BD-A5154CD872F1}" type="slidenum">
              <a:rPr lang="en-US" smtClean="0"/>
              <a:pPr>
                <a:defRPr/>
              </a:pPr>
              <a:t>18</a:t>
            </a:fld>
            <a:endParaRPr lang="en-US"/>
          </a:p>
        </p:txBody>
      </p:sp>
    </p:spTree>
    <p:extLst>
      <p:ext uri="{BB962C8B-B14F-4D97-AF65-F5344CB8AC3E}">
        <p14:creationId xmlns:p14="http://schemas.microsoft.com/office/powerpoint/2010/main" val="3147775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19</a:t>
            </a:fld>
            <a:endParaRPr lang="fi-FI"/>
          </a:p>
        </p:txBody>
      </p:sp>
    </p:spTree>
    <p:extLst>
      <p:ext uri="{BB962C8B-B14F-4D97-AF65-F5344CB8AC3E}">
        <p14:creationId xmlns:p14="http://schemas.microsoft.com/office/powerpoint/2010/main" val="341435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20</a:t>
            </a:fld>
            <a:endParaRPr lang="fi-FI"/>
          </a:p>
        </p:txBody>
      </p:sp>
    </p:spTree>
    <p:extLst>
      <p:ext uri="{BB962C8B-B14F-4D97-AF65-F5344CB8AC3E}">
        <p14:creationId xmlns:p14="http://schemas.microsoft.com/office/powerpoint/2010/main" val="238665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Kirjanpidossa on oltava seuraavat tiedot elintarvikejätteestä:</a:t>
            </a:r>
          </a:p>
          <a:p>
            <a:pPr marL="171450" indent="-171450">
              <a:buFont typeface="Arial" panose="020B0604020202020204" pitchFamily="34" charset="0"/>
              <a:buChar char="•"/>
            </a:pPr>
            <a:r>
              <a:rPr lang="fi-FI"/>
              <a:t>Toiminnassa syntyvän elintarvikejätteen kokonaismäärä kilogrammoina  </a:t>
            </a:r>
          </a:p>
          <a:p>
            <a:pPr marL="171450" indent="-171450">
              <a:buFont typeface="Arial" panose="020B0604020202020204" pitchFamily="34" charset="0"/>
              <a:buChar char="•"/>
            </a:pPr>
            <a:r>
              <a:rPr lang="fi-FI"/>
              <a:t>Pääasialliset jätelajit, joista elintarvikejäte koostuu, sekä mahdollisuuksien mukaan niiden jätenimikkeet jäteasetuksen liitteenä olevan jäteluettelon mukaisesti. Tyypillisiä elintarvikejätteeseen sisältyviä jätelajeja ovat biohajoavat keittiö- ja ruokalajätteet, ruokaöljyt ja ravintorasvat </a:t>
            </a:r>
          </a:p>
          <a:p>
            <a:pPr marL="171450" indent="-171450">
              <a:buFont typeface="Arial" panose="020B0604020202020204" pitchFamily="34" charset="0"/>
              <a:buChar char="•"/>
            </a:pPr>
            <a:r>
              <a:rPr lang="fi-FI"/>
              <a:t>Mahdollisuuksien mukaan arvio siitä, mikä määrä elintarvikejätteestä (tonneina tai kiloina) olisi ollut syömäkelpoista jätteeksi hylkäämisen hetkellä</a:t>
            </a:r>
          </a:p>
          <a:p>
            <a:pPr marL="171450" indent="-171450">
              <a:buFont typeface="Arial" panose="020B0604020202020204" pitchFamily="34" charset="0"/>
              <a:buChar char="•"/>
            </a:pPr>
            <a:r>
              <a:rPr lang="fi-FI"/>
              <a:t>Jätteen vastaanottajan tunnistetiedot sekä jätteen käsittelytapa, jos jäte toimitetaan muualle käsiteltäväksi</a:t>
            </a:r>
          </a:p>
          <a:p>
            <a:pPr marL="171450" indent="-171450">
              <a:buFont typeface="Arial" panose="020B0604020202020204" pitchFamily="34" charset="0"/>
              <a:buChar char="•"/>
            </a:pPr>
            <a:r>
              <a:rPr lang="fi-FI"/>
              <a:t>Kirjanpitoon ei sisällytetä ihmisravintona käytettyä ruokaa eikä rehuksi tai muiksi arvojakeiksi (esim. jäteviinan uusiotislaus teollisuusetanoliksi) toimitettua ruokaa </a:t>
            </a:r>
          </a:p>
          <a:p>
            <a:endParaRPr lang="fi-FI"/>
          </a:p>
        </p:txBody>
      </p:sp>
      <p:sp>
        <p:nvSpPr>
          <p:cNvPr id="4" name="Dian numeron paikkamerkki 3"/>
          <p:cNvSpPr>
            <a:spLocks noGrp="1"/>
          </p:cNvSpPr>
          <p:nvPr>
            <p:ph type="sldNum" sz="quarter" idx="5"/>
          </p:nvPr>
        </p:nvSpPr>
        <p:spPr/>
        <p:txBody>
          <a:bodyPr/>
          <a:lstStyle/>
          <a:p>
            <a:pPr>
              <a:defRPr/>
            </a:pPr>
            <a:fld id="{D86CDA21-3817-418E-B9BD-A5154CD872F1}" type="slidenum">
              <a:rPr lang="en-US" smtClean="0"/>
              <a:pPr>
                <a:defRPr/>
              </a:pPr>
              <a:t>21</a:t>
            </a:fld>
            <a:endParaRPr lang="en-US"/>
          </a:p>
        </p:txBody>
      </p:sp>
    </p:spTree>
    <p:extLst>
      <p:ext uri="{BB962C8B-B14F-4D97-AF65-F5344CB8AC3E}">
        <p14:creationId xmlns:p14="http://schemas.microsoft.com/office/powerpoint/2010/main" val="314852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22</a:t>
            </a:fld>
            <a:endParaRPr lang="fi-FI"/>
          </a:p>
        </p:txBody>
      </p:sp>
    </p:spTree>
    <p:extLst>
      <p:ext uri="{BB962C8B-B14F-4D97-AF65-F5344CB8AC3E}">
        <p14:creationId xmlns:p14="http://schemas.microsoft.com/office/powerpoint/2010/main" val="1083875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23</a:t>
            </a:fld>
            <a:endParaRPr lang="fi-FI"/>
          </a:p>
        </p:txBody>
      </p:sp>
    </p:spTree>
    <p:extLst>
      <p:ext uri="{BB962C8B-B14F-4D97-AF65-F5344CB8AC3E}">
        <p14:creationId xmlns:p14="http://schemas.microsoft.com/office/powerpoint/2010/main" val="1991919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774224" y="2036192"/>
            <a:ext cx="4022225" cy="2903494"/>
          </a:xfrm>
        </p:spPr>
        <p:txBody>
          <a:bodyPr anchor="b">
            <a:normAutofit/>
          </a:bodyPr>
          <a:lstStyle>
            <a:lvl1pPr algn="l">
              <a:defRPr sz="4000" b="1"/>
            </a:lvl1pPr>
          </a:lstStyle>
          <a:p>
            <a:r>
              <a:rPr lang="fi-FI"/>
              <a:t>Muokkaa ots. perustyyl. napsautt.</a:t>
            </a:r>
          </a:p>
        </p:txBody>
      </p:sp>
      <p:sp>
        <p:nvSpPr>
          <p:cNvPr id="3" name="Alaotsikko 2">
            <a:extLst>
              <a:ext uri="{FF2B5EF4-FFF2-40B4-BE49-F238E27FC236}">
                <a16:creationId xmlns:a16="http://schemas.microsoft.com/office/drawing/2014/main" id="{92CEB6E3-6FFE-4679-85ED-C53932D04009}"/>
              </a:ext>
            </a:extLst>
          </p:cNvPr>
          <p:cNvSpPr>
            <a:spLocks noGrp="1"/>
          </p:cNvSpPr>
          <p:nvPr>
            <p:ph type="subTitle" idx="1"/>
          </p:nvPr>
        </p:nvSpPr>
        <p:spPr>
          <a:xfrm>
            <a:off x="774224" y="5250802"/>
            <a:ext cx="4022225" cy="743719"/>
          </a:xfrm>
        </p:spPr>
        <p:txBody>
          <a:bodyPr>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Kuvan paikkamerkki 19">
            <a:extLst>
              <a:ext uri="{FF2B5EF4-FFF2-40B4-BE49-F238E27FC236}">
                <a16:creationId xmlns:a16="http://schemas.microsoft.com/office/drawing/2014/main" id="{64FABF65-AE4E-3473-F585-FF8B78E6F683}"/>
              </a:ext>
              <a:ext uri="{C183D7F6-B498-43B3-948B-1728B52AA6E4}">
                <adec:decorative xmlns:adec="http://schemas.microsoft.com/office/drawing/2017/decorative" val="0"/>
              </a:ext>
            </a:extLst>
          </p:cNvPr>
          <p:cNvSpPr>
            <a:spLocks noGrp="1"/>
          </p:cNvSpPr>
          <p:nvPr>
            <p:ph type="pic" sz="quarter" idx="13" hasCustomPrompt="1"/>
          </p:nvPr>
        </p:nvSpPr>
        <p:spPr>
          <a:xfrm>
            <a:off x="5746936" y="-2974"/>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lumMod val="95000"/>
            </a:schemeClr>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288208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tsikollinen sisältö">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766733" y="398697"/>
            <a:ext cx="6815667" cy="5727467"/>
          </a:xfrm>
        </p:spPr>
        <p:txBody>
          <a:bodyPr>
            <a:normAutofit/>
          </a:bodyPr>
          <a:lstStyle>
            <a:lvl1pPr>
              <a:defRPr sz="2400">
                <a:latin typeface="Verdana" panose="020B0604030504040204" pitchFamily="34" charset="0"/>
                <a:ea typeface="Verdana" panose="020B0604030504040204" pitchFamily="34" charset="0"/>
              </a:defRPr>
            </a:lvl1pPr>
            <a:lvl2pPr>
              <a:defRPr sz="2133">
                <a:latin typeface="Verdana" panose="020B0604030504040204" pitchFamily="34" charset="0"/>
                <a:ea typeface="Verdana" panose="020B0604030504040204" pitchFamily="34" charset="0"/>
              </a:defRPr>
            </a:lvl2pPr>
            <a:lvl3pPr>
              <a:defRPr sz="1867">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467">
                <a:latin typeface="Verdana" panose="020B0604030504040204" pitchFamily="34" charset="0"/>
                <a:ea typeface="Verdana" panose="020B0604030504040204" pitchFamily="34" charset="0"/>
              </a:defRPr>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0"/>
            <a:ext cx="4011084" cy="4691067"/>
          </a:xfrm>
        </p:spPr>
        <p:txBody>
          <a:bodyPr/>
          <a:lstStyle>
            <a:lvl1pPr marL="0" indent="0">
              <a:buNone/>
              <a:defRPr sz="1867">
                <a:latin typeface="Verdana" panose="020B0604030504040204" pitchFamily="34" charset="0"/>
                <a:ea typeface="Verdana" panose="020B060403050404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a:t>Muokkaa tekstin perustyylejä napsauttamalla</a:t>
            </a:r>
          </a:p>
        </p:txBody>
      </p:sp>
      <p:pic>
        <p:nvPicPr>
          <p:cNvPr id="10" name="Picture 2">
            <a:extLst>
              <a:ext uri="{FF2B5EF4-FFF2-40B4-BE49-F238E27FC236}">
                <a16:creationId xmlns:a16="http://schemas.microsoft.com/office/drawing/2014/main" id="{00941791-E894-458D-BB5A-992E13C17DB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80001" y="6000000"/>
            <a:ext cx="1209300"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kstin paikkamerkki 19">
            <a:extLst>
              <a:ext uri="{FF2B5EF4-FFF2-40B4-BE49-F238E27FC236}">
                <a16:creationId xmlns:a16="http://schemas.microsoft.com/office/drawing/2014/main" id="{F0B9094F-A624-4018-9A26-EAFCB3B051DC}"/>
              </a:ext>
            </a:extLst>
          </p:cNvPr>
          <p:cNvSpPr>
            <a:spLocks noGrp="1"/>
          </p:cNvSpPr>
          <p:nvPr>
            <p:ph type="body" sz="quarter" idx="11" hasCustomPrompt="1"/>
          </p:nvPr>
        </p:nvSpPr>
        <p:spPr>
          <a:xfrm>
            <a:off x="609601" y="398698"/>
            <a:ext cx="4149044" cy="1036401"/>
          </a:xfrm>
        </p:spPr>
        <p:txBody>
          <a:bodyPr>
            <a:normAutofit/>
          </a:bodyPr>
          <a:lstStyle>
            <a:lvl1pPr marL="0" indent="0">
              <a:buNone/>
              <a:defRPr sz="2933" b="1">
                <a:solidFill>
                  <a:srgbClr val="2A487F"/>
                </a:solidFill>
                <a:latin typeface="Verdana" panose="020B0604030504040204" pitchFamily="34" charset="0"/>
                <a:ea typeface="Verdana" panose="020B0604030504040204" pitchFamily="34" charset="0"/>
              </a:defRPr>
            </a:lvl1pPr>
          </a:lstStyle>
          <a:p>
            <a:pPr lvl="0"/>
            <a:r>
              <a:rPr lang="fi-FI"/>
              <a:t>Otsikko</a:t>
            </a:r>
          </a:p>
        </p:txBody>
      </p:sp>
      <p:sp>
        <p:nvSpPr>
          <p:cNvPr id="8" name="Dian numeron paikkamerkki 5">
            <a:extLst>
              <a:ext uri="{FF2B5EF4-FFF2-40B4-BE49-F238E27FC236}">
                <a16:creationId xmlns:a16="http://schemas.microsoft.com/office/drawing/2014/main" id="{9073FB67-A03B-4050-B5FE-8B1C71D4469B}"/>
              </a:ext>
            </a:extLst>
          </p:cNvPr>
          <p:cNvSpPr>
            <a:spLocks noGrp="1"/>
          </p:cNvSpPr>
          <p:nvPr>
            <p:ph type="sldNum" sz="quarter" idx="4"/>
          </p:nvPr>
        </p:nvSpPr>
        <p:spPr>
          <a:xfrm>
            <a:off x="601511" y="634665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064E2CB-33B7-40EE-A85A-9A3259854675}" type="slidenum">
              <a:rPr lang="fi-FI" smtClean="0"/>
              <a:pPr/>
              <a:t>‹#›</a:t>
            </a:fld>
            <a:endParaRPr lang="fi-FI"/>
          </a:p>
        </p:txBody>
      </p:sp>
    </p:spTree>
    <p:extLst>
      <p:ext uri="{BB962C8B-B14F-4D97-AF65-F5344CB8AC3E}">
        <p14:creationId xmlns:p14="http://schemas.microsoft.com/office/powerpoint/2010/main" val="417264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sältö 1">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6F05764-F47E-4182-8A8D-5543727E923D}"/>
              </a:ext>
            </a:extLst>
          </p:cNvPr>
          <p:cNvSpPr>
            <a:spLocks noGrp="1"/>
          </p:cNvSpPr>
          <p:nvPr>
            <p:ph type="dt" sz="half" idx="10"/>
          </p:nvPr>
        </p:nvSpPr>
        <p:spPr/>
        <p:txBody>
          <a:bodyPr/>
          <a:lstStyle/>
          <a:p>
            <a:fld id="{7411DC33-F91A-4317-806A-E8D2A3D7D178}" type="datetimeFigureOut">
              <a:rPr lang="fi-FI" smtClean="0"/>
              <a:t>27.4.2023</a:t>
            </a:fld>
            <a:endParaRPr lang="fi-FI"/>
          </a:p>
        </p:txBody>
      </p:sp>
      <p:sp>
        <p:nvSpPr>
          <p:cNvPr id="5" name="Alatunnisteen paikkamerkki 4">
            <a:extLst>
              <a:ext uri="{FF2B5EF4-FFF2-40B4-BE49-F238E27FC236}">
                <a16:creationId xmlns:a16="http://schemas.microsoft.com/office/drawing/2014/main" id="{DFDE6F35-C599-4FDC-94CD-79B965E61C8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CA8D8B-9DB4-4AA6-BE02-4A96538AD2CB}"/>
              </a:ext>
            </a:extLst>
          </p:cNvPr>
          <p:cNvSpPr>
            <a:spLocks noGrp="1"/>
          </p:cNvSpPr>
          <p:nvPr>
            <p:ph type="sldNum" sz="quarter" idx="12"/>
          </p:nvPr>
        </p:nvSpPr>
        <p:spPr/>
        <p:txBody>
          <a:bodyPr/>
          <a:lstStyle/>
          <a:p>
            <a:fld id="{AEB5B13B-25DF-4FAF-8E4E-F9C761B2CC8A}" type="slidenum">
              <a:rPr lang="fi-FI" smtClean="0"/>
              <a:t>‹#›</a:t>
            </a:fld>
            <a:endParaRPr lang="fi-FI"/>
          </a:p>
        </p:txBody>
      </p:sp>
      <p:sp>
        <p:nvSpPr>
          <p:cNvPr id="7" name="Otsikon paikkamerkki 1">
            <a:extLst>
              <a:ext uri="{FF2B5EF4-FFF2-40B4-BE49-F238E27FC236}">
                <a16:creationId xmlns:a16="http://schemas.microsoft.com/office/drawing/2014/main" id="{66694C03-9B77-407C-AC2F-5E79E0663781}"/>
              </a:ext>
            </a:extLst>
          </p:cNvPr>
          <p:cNvSpPr>
            <a:spLocks noGrp="1"/>
          </p:cNvSpPr>
          <p:nvPr>
            <p:ph type="title"/>
          </p:nvPr>
        </p:nvSpPr>
        <p:spPr>
          <a:xfrm>
            <a:off x="499621" y="502285"/>
            <a:ext cx="11114202" cy="945515"/>
          </a:xfrm>
          <a:prstGeom prst="rect">
            <a:avLst/>
          </a:prstGeom>
        </p:spPr>
        <p:txBody>
          <a:bodyPr vert="horz" lIns="91440" tIns="45720" rIns="91440" bIns="45720" rtlCol="0" anchor="ctr">
            <a:normAutofit/>
          </a:bodyPr>
          <a:lstStyle/>
          <a:p>
            <a:r>
              <a:rPr lang="fi-FI"/>
              <a:t>Muokkaa ots. perustyyl. napsautt.</a:t>
            </a:r>
          </a:p>
        </p:txBody>
      </p:sp>
      <p:sp>
        <p:nvSpPr>
          <p:cNvPr id="8" name="Tekstin paikkamerkki 2">
            <a:extLst>
              <a:ext uri="{FF2B5EF4-FFF2-40B4-BE49-F238E27FC236}">
                <a16:creationId xmlns:a16="http://schemas.microsoft.com/office/drawing/2014/main" id="{C76592B0-DE47-4229-9FD9-9176987D8411}"/>
              </a:ext>
            </a:extLst>
          </p:cNvPr>
          <p:cNvSpPr>
            <a:spLocks noGrp="1"/>
          </p:cNvSpPr>
          <p:nvPr>
            <p:ph idx="1"/>
          </p:nvPr>
        </p:nvSpPr>
        <p:spPr>
          <a:xfrm>
            <a:off x="499621" y="1666754"/>
            <a:ext cx="11114202" cy="4337805"/>
          </a:xfrm>
          <a:prstGeom prst="rect">
            <a:avLst/>
          </a:prstGeom>
        </p:spPr>
        <p:txBody>
          <a:bodyPr vert="horz" lIns="91440" tIns="45720" rIns="91440" bIns="45720" rtlCol="0">
            <a:normAutofit/>
          </a:bodyPr>
          <a:lstStyle>
            <a:lvl1pPr marL="0" indent="0">
              <a:buFont typeface="Arial" panose="020B0604020202020204" pitchFamily="34" charset="0"/>
              <a:buNone/>
              <a:defRPr sz="2000"/>
            </a:lvl1pPr>
            <a:lvl2pPr>
              <a:defRPr sz="1800"/>
            </a:lvl2pPr>
            <a:lvl3pPr>
              <a:defRPr sz="1600"/>
            </a:lvl3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344063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2">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6F05764-F47E-4182-8A8D-5543727E923D}"/>
              </a:ext>
            </a:extLst>
          </p:cNvPr>
          <p:cNvSpPr>
            <a:spLocks noGrp="1"/>
          </p:cNvSpPr>
          <p:nvPr>
            <p:ph type="dt" sz="half" idx="10"/>
          </p:nvPr>
        </p:nvSpPr>
        <p:spPr/>
        <p:txBody>
          <a:bodyPr/>
          <a:lstStyle/>
          <a:p>
            <a:fld id="{7411DC33-F91A-4317-806A-E8D2A3D7D178}" type="datetimeFigureOut">
              <a:rPr lang="fi-FI" smtClean="0"/>
              <a:t>27.4.2023</a:t>
            </a:fld>
            <a:endParaRPr lang="fi-FI"/>
          </a:p>
        </p:txBody>
      </p:sp>
      <p:sp>
        <p:nvSpPr>
          <p:cNvPr id="5" name="Alatunnisteen paikkamerkki 4">
            <a:extLst>
              <a:ext uri="{FF2B5EF4-FFF2-40B4-BE49-F238E27FC236}">
                <a16:creationId xmlns:a16="http://schemas.microsoft.com/office/drawing/2014/main" id="{DFDE6F35-C599-4FDC-94CD-79B965E61C8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CA8D8B-9DB4-4AA6-BE02-4A96538AD2CB}"/>
              </a:ext>
            </a:extLst>
          </p:cNvPr>
          <p:cNvSpPr>
            <a:spLocks noGrp="1"/>
          </p:cNvSpPr>
          <p:nvPr>
            <p:ph type="sldNum" sz="quarter" idx="12"/>
          </p:nvPr>
        </p:nvSpPr>
        <p:spPr/>
        <p:txBody>
          <a:bodyPr/>
          <a:lstStyle/>
          <a:p>
            <a:fld id="{AEB5B13B-25DF-4FAF-8E4E-F9C761B2CC8A}" type="slidenum">
              <a:rPr lang="fi-FI" smtClean="0"/>
              <a:t>‹#›</a:t>
            </a:fld>
            <a:endParaRPr lang="fi-FI"/>
          </a:p>
        </p:txBody>
      </p:sp>
      <p:sp>
        <p:nvSpPr>
          <p:cNvPr id="7" name="Otsikon paikkamerkki 1">
            <a:extLst>
              <a:ext uri="{FF2B5EF4-FFF2-40B4-BE49-F238E27FC236}">
                <a16:creationId xmlns:a16="http://schemas.microsoft.com/office/drawing/2014/main" id="{66694C03-9B77-407C-AC2F-5E79E0663781}"/>
              </a:ext>
            </a:extLst>
          </p:cNvPr>
          <p:cNvSpPr>
            <a:spLocks noGrp="1"/>
          </p:cNvSpPr>
          <p:nvPr>
            <p:ph type="title"/>
          </p:nvPr>
        </p:nvSpPr>
        <p:spPr>
          <a:xfrm>
            <a:off x="499621" y="502285"/>
            <a:ext cx="7163051" cy="945515"/>
          </a:xfrm>
          <a:prstGeom prst="rect">
            <a:avLst/>
          </a:prstGeom>
        </p:spPr>
        <p:txBody>
          <a:bodyPr vert="horz" lIns="91440" tIns="45720" rIns="91440" bIns="45720" rtlCol="0" anchor="ctr">
            <a:normAutofit/>
          </a:bodyPr>
          <a:lstStyle/>
          <a:p>
            <a:r>
              <a:rPr lang="fi-FI"/>
              <a:t>Muokkaa ots. perustyyl. napsautt.</a:t>
            </a:r>
          </a:p>
        </p:txBody>
      </p:sp>
      <p:sp>
        <p:nvSpPr>
          <p:cNvPr id="9" name="Tekstin paikkamerkki 2">
            <a:extLst>
              <a:ext uri="{FF2B5EF4-FFF2-40B4-BE49-F238E27FC236}">
                <a16:creationId xmlns:a16="http://schemas.microsoft.com/office/drawing/2014/main" id="{B51C8E54-EF81-1F37-BE06-12412B6CB020}"/>
              </a:ext>
            </a:extLst>
          </p:cNvPr>
          <p:cNvSpPr>
            <a:spLocks noGrp="1"/>
          </p:cNvSpPr>
          <p:nvPr>
            <p:ph idx="1"/>
          </p:nvPr>
        </p:nvSpPr>
        <p:spPr>
          <a:xfrm>
            <a:off x="499621" y="1666754"/>
            <a:ext cx="7163051" cy="4337805"/>
          </a:xfrm>
          <a:prstGeom prst="rect">
            <a:avLst/>
          </a:prstGeom>
        </p:spPr>
        <p:txBody>
          <a:bodyPr vert="horz" lIns="91440" tIns="45720" rIns="91440" bIns="45720" rtlCol="0">
            <a:normAutofit/>
          </a:bodyPr>
          <a:lstStyle>
            <a:lvl1pPr marL="0" indent="0">
              <a:buFont typeface="Arial" panose="020B0604020202020204" pitchFamily="34" charset="0"/>
              <a:buNone/>
              <a:defRPr sz="2000"/>
            </a:lvl1pPr>
            <a:lvl2pPr>
              <a:defRPr sz="1800"/>
            </a:lvl2pPr>
            <a:lvl3pPr>
              <a:defRPr sz="1600"/>
            </a:lvl3pPr>
          </a:lstStyle>
          <a:p>
            <a:pPr lvl="0"/>
            <a:r>
              <a:rPr lang="fi-FI"/>
              <a:t>Muokkaa tekstin perustyylejä napsauttamalla</a:t>
            </a:r>
          </a:p>
          <a:p>
            <a:pPr lvl="1"/>
            <a:r>
              <a:rPr lang="fi-FI"/>
              <a:t>toinen taso</a:t>
            </a:r>
          </a:p>
          <a:p>
            <a:pPr lvl="2"/>
            <a:r>
              <a:rPr lang="fi-FI"/>
              <a:t>kolmas taso</a:t>
            </a:r>
          </a:p>
        </p:txBody>
      </p:sp>
      <p:sp>
        <p:nvSpPr>
          <p:cNvPr id="10" name="Kuvan paikkamerkki 19">
            <a:extLst>
              <a:ext uri="{FF2B5EF4-FFF2-40B4-BE49-F238E27FC236}">
                <a16:creationId xmlns:a16="http://schemas.microsoft.com/office/drawing/2014/main" id="{6E67EC6A-ED36-296B-82B9-513E52B87C53}"/>
              </a:ext>
              <a:ext uri="{C183D7F6-B498-43B3-948B-1728B52AA6E4}">
                <adec:decorative xmlns:adec="http://schemas.microsoft.com/office/drawing/2017/decorative" val="0"/>
              </a:ext>
            </a:extLst>
          </p:cNvPr>
          <p:cNvSpPr>
            <a:spLocks noGrp="1"/>
          </p:cNvSpPr>
          <p:nvPr>
            <p:ph type="pic" sz="quarter" idx="13" hasCustomPrompt="1"/>
          </p:nvPr>
        </p:nvSpPr>
        <p:spPr>
          <a:xfrm>
            <a:off x="8338211" y="-16764"/>
            <a:ext cx="3864313" cy="6885398"/>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13" h="6862482">
                <a:moveTo>
                  <a:pt x="655470" y="0"/>
                </a:moveTo>
                <a:lnTo>
                  <a:pt x="3836880" y="13744"/>
                </a:lnTo>
                <a:cubicBezTo>
                  <a:pt x="3836880" y="2302732"/>
                  <a:pt x="3864313" y="4573494"/>
                  <a:pt x="3864313" y="6862482"/>
                </a:cubicBezTo>
                <a:lnTo>
                  <a:pt x="655470" y="6858000"/>
                </a:lnTo>
                <a:cubicBezTo>
                  <a:pt x="198236" y="5579539"/>
                  <a:pt x="0" y="4548402"/>
                  <a:pt x="0" y="3405402"/>
                </a:cubicBezTo>
                <a:cubicBezTo>
                  <a:pt x="0" y="2262402"/>
                  <a:pt x="220665" y="994916"/>
                  <a:pt x="655470" y="0"/>
                </a:cubicBezTo>
                <a:close/>
              </a:path>
            </a:pathLst>
          </a:custGeom>
          <a:solidFill>
            <a:schemeClr val="bg1">
              <a:lumMod val="95000"/>
            </a:schemeClr>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97630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isältö 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32A6D0-497F-467A-A99B-8F14B8531873}"/>
              </a:ext>
            </a:extLst>
          </p:cNvPr>
          <p:cNvSpPr>
            <a:spLocks noGrp="1"/>
          </p:cNvSpPr>
          <p:nvPr>
            <p:ph type="title"/>
          </p:nvPr>
        </p:nvSpPr>
        <p:spPr>
          <a:xfrm>
            <a:off x="499621" y="502285"/>
            <a:ext cx="11114202" cy="960559"/>
          </a:xfrm>
          <a:prstGeom prst="rect">
            <a:avLst/>
          </a:prstGeom>
        </p:spPr>
        <p:txBody>
          <a:bodyPr/>
          <a:lstStyle/>
          <a:p>
            <a:r>
              <a:rPr lang="fi-FI"/>
              <a:t>Muokkaa ots. perustyyl. napsautt.</a:t>
            </a:r>
          </a:p>
        </p:txBody>
      </p:sp>
      <p:sp>
        <p:nvSpPr>
          <p:cNvPr id="3" name="Sisällön paikkamerkki 2">
            <a:extLst>
              <a:ext uri="{FF2B5EF4-FFF2-40B4-BE49-F238E27FC236}">
                <a16:creationId xmlns:a16="http://schemas.microsoft.com/office/drawing/2014/main" id="{084ECE3B-2BEC-472F-BA88-61E7B2A7BA1D}"/>
              </a:ext>
            </a:extLst>
          </p:cNvPr>
          <p:cNvSpPr>
            <a:spLocks noGrp="1"/>
          </p:cNvSpPr>
          <p:nvPr>
            <p:ph sz="half" idx="1"/>
          </p:nvPr>
        </p:nvSpPr>
        <p:spPr>
          <a:xfrm>
            <a:off x="499621" y="1678329"/>
            <a:ext cx="5520179" cy="4402431"/>
          </a:xfrm>
          <a:prstGeom prst="rect">
            <a:avLst/>
          </a:prstGeom>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D97C3FB-458B-4314-B96A-0894ADDCF336}"/>
              </a:ext>
            </a:extLst>
          </p:cNvPr>
          <p:cNvSpPr>
            <a:spLocks noGrp="1"/>
          </p:cNvSpPr>
          <p:nvPr>
            <p:ph sz="half" idx="2" hasCustomPrompt="1"/>
          </p:nvPr>
        </p:nvSpPr>
        <p:spPr>
          <a:xfrm>
            <a:off x="6172199" y="1678329"/>
            <a:ext cx="5441623" cy="4402431"/>
          </a:xfrm>
          <a:prstGeom prst="rect">
            <a:avLst/>
          </a:prstGeom>
          <a:solidFill>
            <a:schemeClr val="bg1">
              <a:lumMod val="95000"/>
            </a:schemeClr>
          </a:solidFill>
        </p:spPr>
        <p:txBody>
          <a:bodyPr/>
          <a:lstStyle>
            <a:lvl1pPr marL="0" indent="0">
              <a:buFontTx/>
              <a:buNone/>
              <a:defRPr/>
            </a:lvl1pPr>
          </a:lstStyle>
          <a:p>
            <a:pPr lvl="0"/>
            <a:r>
              <a:rPr lang="fi-FI"/>
              <a:t>Kuva</a:t>
            </a:r>
          </a:p>
        </p:txBody>
      </p:sp>
      <p:sp>
        <p:nvSpPr>
          <p:cNvPr id="5" name="Päivämäärän paikkamerkki 4">
            <a:extLst>
              <a:ext uri="{FF2B5EF4-FFF2-40B4-BE49-F238E27FC236}">
                <a16:creationId xmlns:a16="http://schemas.microsoft.com/office/drawing/2014/main" id="{0482FBE7-C14D-47FC-8ADC-660EAC1FC03F}"/>
              </a:ext>
            </a:extLst>
          </p:cNvPr>
          <p:cNvSpPr>
            <a:spLocks noGrp="1"/>
          </p:cNvSpPr>
          <p:nvPr>
            <p:ph type="dt" sz="half" idx="10"/>
          </p:nvPr>
        </p:nvSpPr>
        <p:spPr/>
        <p:txBody>
          <a:bodyPr/>
          <a:lstStyle/>
          <a:p>
            <a:fld id="{7411DC33-F91A-4317-806A-E8D2A3D7D178}" type="datetimeFigureOut">
              <a:rPr lang="fi-FI" smtClean="0"/>
              <a:t>27.4.2023</a:t>
            </a:fld>
            <a:endParaRPr lang="fi-FI"/>
          </a:p>
        </p:txBody>
      </p:sp>
      <p:sp>
        <p:nvSpPr>
          <p:cNvPr id="6" name="Alatunnisteen paikkamerkki 5">
            <a:extLst>
              <a:ext uri="{FF2B5EF4-FFF2-40B4-BE49-F238E27FC236}">
                <a16:creationId xmlns:a16="http://schemas.microsoft.com/office/drawing/2014/main" id="{A47F2A1D-C3E7-4235-8AA1-91BF70B2A94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1FF258C-6C88-4542-9F0C-1F1C3DC8F17B}"/>
              </a:ext>
            </a:extLst>
          </p:cNvPr>
          <p:cNvSpPr>
            <a:spLocks noGrp="1"/>
          </p:cNvSpPr>
          <p:nvPr>
            <p:ph type="sldNum" sz="quarter" idx="12"/>
          </p:nvPr>
        </p:nvSpPr>
        <p:spPr/>
        <p:txBody>
          <a:bodyPr/>
          <a:lstStyle/>
          <a:p>
            <a:fld id="{AEB5B13B-25DF-4FAF-8E4E-F9C761B2CC8A}" type="slidenum">
              <a:rPr lang="fi-FI" smtClean="0"/>
              <a:t>‹#›</a:t>
            </a:fld>
            <a:endParaRPr lang="fi-FI"/>
          </a:p>
        </p:txBody>
      </p:sp>
    </p:spTree>
    <p:extLst>
      <p:ext uri="{BB962C8B-B14F-4D97-AF65-F5344CB8AC3E}">
        <p14:creationId xmlns:p14="http://schemas.microsoft.com/office/powerpoint/2010/main" val="390939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isältö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12415A-DB9B-42E4-A5C3-97EE87347B8D}"/>
              </a:ext>
            </a:extLst>
          </p:cNvPr>
          <p:cNvSpPr>
            <a:spLocks noGrp="1"/>
          </p:cNvSpPr>
          <p:nvPr>
            <p:ph type="title"/>
          </p:nvPr>
        </p:nvSpPr>
        <p:spPr>
          <a:xfrm>
            <a:off x="499621" y="502285"/>
            <a:ext cx="11114202" cy="960559"/>
          </a:xfrm>
          <a:prstGeom prst="rect">
            <a:avLst/>
          </a:prstGeo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D403B99-7888-4784-B215-C78ED4857AAD}"/>
              </a:ext>
            </a:extLst>
          </p:cNvPr>
          <p:cNvSpPr>
            <a:spLocks noGrp="1"/>
          </p:cNvSpPr>
          <p:nvPr>
            <p:ph type="dt" sz="half" idx="10"/>
          </p:nvPr>
        </p:nvSpPr>
        <p:spPr/>
        <p:txBody>
          <a:bodyPr/>
          <a:lstStyle/>
          <a:p>
            <a:fld id="{7411DC33-F91A-4317-806A-E8D2A3D7D178}" type="datetimeFigureOut">
              <a:rPr lang="fi-FI" smtClean="0"/>
              <a:t>27.4.2023</a:t>
            </a:fld>
            <a:endParaRPr lang="fi-FI"/>
          </a:p>
        </p:txBody>
      </p:sp>
      <p:sp>
        <p:nvSpPr>
          <p:cNvPr id="4" name="Alatunnisteen paikkamerkki 3">
            <a:extLst>
              <a:ext uri="{FF2B5EF4-FFF2-40B4-BE49-F238E27FC236}">
                <a16:creationId xmlns:a16="http://schemas.microsoft.com/office/drawing/2014/main" id="{07E4F826-9079-4B80-8F0D-7B637F388075}"/>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D10F81C7-8E9F-4520-82EE-B8DE027F9919}"/>
              </a:ext>
            </a:extLst>
          </p:cNvPr>
          <p:cNvSpPr>
            <a:spLocks noGrp="1"/>
          </p:cNvSpPr>
          <p:nvPr>
            <p:ph type="sldNum" sz="quarter" idx="12"/>
          </p:nvPr>
        </p:nvSpPr>
        <p:spPr/>
        <p:txBody>
          <a:bodyPr/>
          <a:lstStyle/>
          <a:p>
            <a:fld id="{AEB5B13B-25DF-4FAF-8E4E-F9C761B2CC8A}" type="slidenum">
              <a:rPr lang="fi-FI" smtClean="0"/>
              <a:t>‹#›</a:t>
            </a:fld>
            <a:endParaRPr lang="fi-FI"/>
          </a:p>
        </p:txBody>
      </p:sp>
    </p:spTree>
    <p:extLst>
      <p:ext uri="{BB962C8B-B14F-4D97-AF65-F5344CB8AC3E}">
        <p14:creationId xmlns:p14="http://schemas.microsoft.com/office/powerpoint/2010/main" val="1150518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isältö 5">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7DA29C8-FE36-4248-8630-ADFA5D46EE7C}"/>
              </a:ext>
            </a:extLst>
          </p:cNvPr>
          <p:cNvSpPr>
            <a:spLocks noGrp="1"/>
          </p:cNvSpPr>
          <p:nvPr>
            <p:ph type="dt" sz="half" idx="10"/>
          </p:nvPr>
        </p:nvSpPr>
        <p:spPr/>
        <p:txBody>
          <a:bodyPr/>
          <a:lstStyle/>
          <a:p>
            <a:fld id="{7411DC33-F91A-4317-806A-E8D2A3D7D178}" type="datetimeFigureOut">
              <a:rPr lang="fi-FI" smtClean="0"/>
              <a:t>27.4.2023</a:t>
            </a:fld>
            <a:endParaRPr lang="fi-FI"/>
          </a:p>
        </p:txBody>
      </p:sp>
      <p:sp>
        <p:nvSpPr>
          <p:cNvPr id="3" name="Alatunnisteen paikkamerkki 2">
            <a:extLst>
              <a:ext uri="{FF2B5EF4-FFF2-40B4-BE49-F238E27FC236}">
                <a16:creationId xmlns:a16="http://schemas.microsoft.com/office/drawing/2014/main" id="{BB0696F0-FF2E-4CAF-9818-CA9A6F9130B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A1663301-08FF-4402-94AD-D7317C7EBDA8}"/>
              </a:ext>
            </a:extLst>
          </p:cNvPr>
          <p:cNvSpPr>
            <a:spLocks noGrp="1"/>
          </p:cNvSpPr>
          <p:nvPr>
            <p:ph type="sldNum" sz="quarter" idx="12"/>
          </p:nvPr>
        </p:nvSpPr>
        <p:spPr/>
        <p:txBody>
          <a:bodyPr/>
          <a:lstStyle/>
          <a:p>
            <a:fld id="{AEB5B13B-25DF-4FAF-8E4E-F9C761B2CC8A}" type="slidenum">
              <a:rPr lang="fi-FI" smtClean="0"/>
              <a:t>‹#›</a:t>
            </a:fld>
            <a:endParaRPr lang="fi-FI"/>
          </a:p>
        </p:txBody>
      </p:sp>
    </p:spTree>
    <p:extLst>
      <p:ext uri="{BB962C8B-B14F-4D97-AF65-F5344CB8AC3E}">
        <p14:creationId xmlns:p14="http://schemas.microsoft.com/office/powerpoint/2010/main" val="1161216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One column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cxnSp>
        <p:nvCxnSpPr>
          <p:cNvPr id="7" name="Straight Connector 6">
            <a:extLst>
              <a:ext uri="{C183D7F6-B498-43B3-948B-1728B52AA6E4}">
                <adec:decorative xmlns:adec="http://schemas.microsoft.com/office/drawing/2017/decorative" val="1"/>
              </a:ext>
            </a:extLst>
          </p:cNvPr>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6"/>
          <p:cNvSpPr txBox="1">
            <a:spLocks/>
          </p:cNvSpPr>
          <p:nvPr userDrawn="1"/>
        </p:nvSpPr>
        <p:spPr>
          <a:xfrm>
            <a:off x="11229237" y="6434533"/>
            <a:ext cx="596900" cy="288000"/>
          </a:xfrm>
          <a:prstGeom prst="rect">
            <a:avLst/>
          </a:prstGeom>
        </p:spPr>
        <p:txBody>
          <a:bodyPr bIns="0" anchor="b" anchorCtr="0"/>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ext Placeholder 3">
            <a:extLst>
              <a:ext uri="{FF2B5EF4-FFF2-40B4-BE49-F238E27FC236}">
                <a16:creationId xmlns:a16="http://schemas.microsoft.com/office/drawing/2014/main" id="{E5850091-DE91-4ABD-940A-0370198AC971}"/>
              </a:ext>
            </a:extLst>
          </p:cNvPr>
          <p:cNvSpPr>
            <a:spLocks noGrp="1"/>
          </p:cNvSpPr>
          <p:nvPr userDrawn="1">
            <p:ph type="body" sz="quarter" idx="10"/>
          </p:nvPr>
        </p:nvSpPr>
        <p:spPr>
          <a:xfrm>
            <a:off x="464458" y="1614153"/>
            <a:ext cx="11263085"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15" name="Group 14">
            <a:extLst>
              <a:ext uri="{FF2B5EF4-FFF2-40B4-BE49-F238E27FC236}">
                <a16:creationId xmlns:a16="http://schemas.microsoft.com/office/drawing/2014/main" id="{968E268E-E269-4F8A-B127-81C11B561C19}"/>
              </a:ext>
              <a:ext uri="{C183D7F6-B498-43B3-948B-1728B52AA6E4}">
                <adec:decorative xmlns:adec="http://schemas.microsoft.com/office/drawing/2017/decorative" val="1"/>
              </a:ext>
            </a:extLst>
          </p:cNvPr>
          <p:cNvGrpSpPr/>
          <p:nvPr userDrawn="1"/>
        </p:nvGrpSpPr>
        <p:grpSpPr>
          <a:xfrm>
            <a:off x="458662" y="6241897"/>
            <a:ext cx="2847637" cy="494352"/>
            <a:chOff x="343996" y="4687773"/>
            <a:chExt cx="2135728" cy="370764"/>
          </a:xfrm>
        </p:grpSpPr>
        <p:sp>
          <p:nvSpPr>
            <p:cNvPr id="16" name="Freeform 5">
              <a:extLst>
                <a:ext uri="{FF2B5EF4-FFF2-40B4-BE49-F238E27FC236}">
                  <a16:creationId xmlns:a16="http://schemas.microsoft.com/office/drawing/2014/main" id="{61DF26C4-8C3F-4AD1-AFE3-01F787031615}"/>
                </a:ext>
              </a:extLst>
            </p:cNvPr>
            <p:cNvSpPr>
              <a:spLocks/>
            </p:cNvSpPr>
            <p:nvPr userDrawn="1"/>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7" name="Freeform 6">
              <a:extLst>
                <a:ext uri="{FF2B5EF4-FFF2-40B4-BE49-F238E27FC236}">
                  <a16:creationId xmlns:a16="http://schemas.microsoft.com/office/drawing/2014/main" id="{29925221-C0A1-477C-A41F-96328C2A4BE9}"/>
                </a:ext>
              </a:extLst>
            </p:cNvPr>
            <p:cNvSpPr>
              <a:spLocks/>
            </p:cNvSpPr>
            <p:nvPr userDrawn="1"/>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8" name="Freeform 7">
              <a:extLst>
                <a:ext uri="{FF2B5EF4-FFF2-40B4-BE49-F238E27FC236}">
                  <a16:creationId xmlns:a16="http://schemas.microsoft.com/office/drawing/2014/main" id="{E4FE8B61-9A22-4058-8C75-EB33D7771294}"/>
                </a:ext>
              </a:extLst>
            </p:cNvPr>
            <p:cNvSpPr>
              <a:spLocks/>
            </p:cNvSpPr>
            <p:nvPr userDrawn="1"/>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0" name="Freeform 8">
              <a:extLst>
                <a:ext uri="{FF2B5EF4-FFF2-40B4-BE49-F238E27FC236}">
                  <a16:creationId xmlns:a16="http://schemas.microsoft.com/office/drawing/2014/main" id="{31751F85-F1E2-4FC8-AF8A-CD1E9B2EAD5B}"/>
                </a:ext>
              </a:extLst>
            </p:cNvPr>
            <p:cNvSpPr>
              <a:spLocks noEditPoints="1"/>
            </p:cNvSpPr>
            <p:nvPr userDrawn="1"/>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0" name="Freeform 9">
              <a:extLst>
                <a:ext uri="{FF2B5EF4-FFF2-40B4-BE49-F238E27FC236}">
                  <a16:creationId xmlns:a16="http://schemas.microsoft.com/office/drawing/2014/main" id="{85C3A9DC-020B-44B2-9652-BBE10C749552}"/>
                </a:ext>
              </a:extLst>
            </p:cNvPr>
            <p:cNvSpPr>
              <a:spLocks noEditPoints="1"/>
            </p:cNvSpPr>
            <p:nvPr userDrawn="1"/>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DCD21988-C58B-4869-A7FC-3D074B3DE6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698" y="4885868"/>
              <a:ext cx="1554026" cy="172669"/>
            </a:xfrm>
            <a:prstGeom prst="rect">
              <a:avLst/>
            </a:prstGeom>
          </p:spPr>
        </p:pic>
      </p:grpSp>
      <p:sp>
        <p:nvSpPr>
          <p:cNvPr id="32" name="Footer Placeholder 3">
            <a:extLst>
              <a:ext uri="{FF2B5EF4-FFF2-40B4-BE49-F238E27FC236}">
                <a16:creationId xmlns:a16="http://schemas.microsoft.com/office/drawing/2014/main" id="{B2015789-2DE7-4B52-9246-F07FAEA21E96}"/>
              </a:ext>
            </a:extLst>
          </p:cNvPr>
          <p:cNvSpPr>
            <a:spLocks noGrp="1"/>
          </p:cNvSpPr>
          <p:nvPr>
            <p:ph type="ftr" sz="quarter" idx="3"/>
          </p:nvPr>
        </p:nvSpPr>
        <p:spPr>
          <a:xfrm>
            <a:off x="3683541" y="6118578"/>
            <a:ext cx="6312807"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33" name="Date Placeholder 2">
            <a:extLst>
              <a:ext uri="{FF2B5EF4-FFF2-40B4-BE49-F238E27FC236}">
                <a16:creationId xmlns:a16="http://schemas.microsoft.com/office/drawing/2014/main" id="{AB50C04F-328B-42FC-A7CA-F18550BF4BD1}"/>
              </a:ext>
            </a:extLst>
          </p:cNvPr>
          <p:cNvSpPr>
            <a:spLocks noGrp="1"/>
          </p:cNvSpPr>
          <p:nvPr>
            <p:ph type="dt" sz="half" idx="2"/>
          </p:nvPr>
        </p:nvSpPr>
        <p:spPr>
          <a:xfrm>
            <a:off x="10069002" y="6457047"/>
            <a:ext cx="106208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0BDD77C-B894-414B-90C2-975A579D7D69}" type="datetimeFigureOut">
              <a:rPr lang="fi-FI" smtClean="0"/>
              <a:pPr/>
              <a:t>27.4.2023</a:t>
            </a:fld>
            <a:endParaRPr lang="fi-FI"/>
          </a:p>
        </p:txBody>
      </p:sp>
    </p:spTree>
    <p:extLst>
      <p:ext uri="{BB962C8B-B14F-4D97-AF65-F5344CB8AC3E}">
        <p14:creationId xmlns:p14="http://schemas.microsoft.com/office/powerpoint/2010/main" val="418301659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lehti valkoinen">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tx2"/>
                </a:solidFill>
              </a:defRPr>
            </a:lvl1pPr>
          </a:lstStyle>
          <a:p>
            <a:r>
              <a:rPr lang="fi-FI"/>
              <a:t>Muokkaa ots. perustyyl. napsautt.</a:t>
            </a:r>
          </a:p>
        </p:txBody>
      </p:sp>
      <p:pic>
        <p:nvPicPr>
          <p:cNvPr id="5" name="Kuva 4">
            <a:extLst>
              <a:ext uri="{FF2B5EF4-FFF2-40B4-BE49-F238E27FC236}">
                <a16:creationId xmlns:a16="http://schemas.microsoft.com/office/drawing/2014/main" id="{DFC58CA2-DD97-4BF8-A43A-3B649E4267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212281"/>
            <a:ext cx="2743199" cy="430991"/>
          </a:xfrm>
          <a:prstGeom prst="rect">
            <a:avLst/>
          </a:prstGeom>
        </p:spPr>
      </p:pic>
      <p:sp>
        <p:nvSpPr>
          <p:cNvPr id="7" name="Kuvan paikkamerkki 19">
            <a:extLst>
              <a:ext uri="{FF2B5EF4-FFF2-40B4-BE49-F238E27FC236}">
                <a16:creationId xmlns:a16="http://schemas.microsoft.com/office/drawing/2014/main" id="{A89B9699-12A3-E1DA-071C-6FE056763748}"/>
              </a:ext>
              <a:ext uri="{C183D7F6-B498-43B3-948B-1728B52AA6E4}">
                <adec:decorative xmlns:adec="http://schemas.microsoft.com/office/drawing/2017/decorative" val="0"/>
              </a:ext>
            </a:extLst>
          </p:cNvPr>
          <p:cNvSpPr>
            <a:spLocks noGrp="1"/>
          </p:cNvSpPr>
          <p:nvPr>
            <p:ph type="pic" sz="quarter" idx="13" hasCustomPrompt="1"/>
          </p:nvPr>
        </p:nvSpPr>
        <p:spPr>
          <a:xfrm>
            <a:off x="5746936" y="-17335"/>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lumMod val="95000"/>
            </a:schemeClr>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998026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lehti oranssi">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1FE17AA1-6796-4051-99D6-44831BB320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DDC108F1-371D-49CA-7FB0-56B7DFB50795}"/>
              </a:ext>
              <a:ext uri="{C183D7F6-B498-43B3-948B-1728B52AA6E4}">
                <adec:decorative xmlns:adec="http://schemas.microsoft.com/office/drawing/2017/decorative" val="0"/>
              </a:ext>
            </a:extLst>
          </p:cNvPr>
          <p:cNvSpPr>
            <a:spLocks noGrp="1"/>
          </p:cNvSpPr>
          <p:nvPr>
            <p:ph type="pic" sz="quarter" idx="13" hasCustomPrompt="1"/>
          </p:nvPr>
        </p:nvSpPr>
        <p:spPr>
          <a:xfrm>
            <a:off x="5746936" y="-17335"/>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2"/>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3327976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lehti sininen">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DA7063C1-DD54-4113-B068-7DCD7547E9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D0120839-346F-63F6-959A-B6C321E3E7CE}"/>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57218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ranssi">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92CEB6E3-6FFE-4679-85ED-C53932D04009}"/>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5" name="Kuvan paikkamerkki 19">
            <a:extLst>
              <a:ext uri="{FF2B5EF4-FFF2-40B4-BE49-F238E27FC236}">
                <a16:creationId xmlns:a16="http://schemas.microsoft.com/office/drawing/2014/main" id="{64D03E03-5D96-FFD3-05AC-1E18D23D4380}"/>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342946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lehti vihreä">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0F1B6959-8735-4004-8259-52CF3A585C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D7AFCF0F-65BD-489D-0DB3-0CEC0D92D09C}"/>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65406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lehti violetti">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0F1B6959-8735-4004-8259-52CF3A585C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24809C74-E802-6E55-9B67-B39FF3BF1A8E}"/>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410599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706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whi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774224" y="2036192"/>
            <a:ext cx="4022225" cy="2903494"/>
          </a:xfrm>
        </p:spPr>
        <p:txBody>
          <a:bodyPr anchor="b">
            <a:normAutofit/>
          </a:bodyPr>
          <a:lstStyle>
            <a:lvl1pPr algn="l">
              <a:defRPr sz="4000" b="1"/>
            </a:lvl1pPr>
          </a:lstStyle>
          <a:p>
            <a:r>
              <a:rPr lang="fi-FI"/>
              <a:t>Muokkaa ots. perustyyl. napsautt.</a:t>
            </a:r>
          </a:p>
        </p:txBody>
      </p:sp>
      <p:sp>
        <p:nvSpPr>
          <p:cNvPr id="3" name="Alaotsikko 2">
            <a:extLst>
              <a:ext uri="{FF2B5EF4-FFF2-40B4-BE49-F238E27FC236}">
                <a16:creationId xmlns:a16="http://schemas.microsoft.com/office/drawing/2014/main" id="{92CEB6E3-6FFE-4679-85ED-C53932D04009}"/>
              </a:ext>
            </a:extLst>
          </p:cNvPr>
          <p:cNvSpPr>
            <a:spLocks noGrp="1"/>
          </p:cNvSpPr>
          <p:nvPr>
            <p:ph type="subTitle" idx="1"/>
          </p:nvPr>
        </p:nvSpPr>
        <p:spPr>
          <a:xfrm>
            <a:off x="774224" y="5250802"/>
            <a:ext cx="4022225" cy="743719"/>
          </a:xfrm>
        </p:spPr>
        <p:txBody>
          <a:bodyPr>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Kuvan paikkamerkki 19">
            <a:extLst>
              <a:ext uri="{FF2B5EF4-FFF2-40B4-BE49-F238E27FC236}">
                <a16:creationId xmlns:a16="http://schemas.microsoft.com/office/drawing/2014/main" id="{64FABF65-AE4E-3473-F585-FF8B78E6F683}"/>
              </a:ext>
              <a:ext uri="{C183D7F6-B498-43B3-948B-1728B52AA6E4}">
                <adec:decorative xmlns:adec="http://schemas.microsoft.com/office/drawing/2017/decorative" val="0"/>
              </a:ext>
            </a:extLst>
          </p:cNvPr>
          <p:cNvSpPr>
            <a:spLocks noGrp="1"/>
          </p:cNvSpPr>
          <p:nvPr>
            <p:ph type="pic" sz="quarter" idx="13" hasCustomPrompt="1"/>
          </p:nvPr>
        </p:nvSpPr>
        <p:spPr>
          <a:xfrm>
            <a:off x="5746936" y="-2974"/>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lumMod val="95000"/>
            </a:schemeClr>
          </a:solidFill>
        </p:spPr>
        <p:txBody>
          <a:bodyPr anchor="ctr" anchorCtr="0"/>
          <a:lstStyle>
            <a:lvl1pPr marL="0" indent="0" algn="ctr">
              <a:buNone/>
              <a:defRPr/>
            </a:lvl1pPr>
          </a:lstStyle>
          <a:p>
            <a:r>
              <a:rPr lang="fi-FI"/>
              <a:t>Picture</a:t>
            </a:r>
          </a:p>
        </p:txBody>
      </p:sp>
      <p:pic>
        <p:nvPicPr>
          <p:cNvPr id="11" name="Graphic 10">
            <a:extLst>
              <a:ext uri="{FF2B5EF4-FFF2-40B4-BE49-F238E27FC236}">
                <a16:creationId xmlns:a16="http://schemas.microsoft.com/office/drawing/2014/main" id="{A6C3E993-8156-9B96-32E2-C8F44DAAC5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6273" y="570392"/>
            <a:ext cx="1467562" cy="1286686"/>
          </a:xfrm>
          <a:prstGeom prst="rect">
            <a:avLst/>
          </a:prstGeom>
        </p:spPr>
      </p:pic>
    </p:spTree>
    <p:extLst>
      <p:ext uri="{BB962C8B-B14F-4D97-AF65-F5344CB8AC3E}">
        <p14:creationId xmlns:p14="http://schemas.microsoft.com/office/powerpoint/2010/main" val="1457999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lehti oranssi">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1FE17AA1-6796-4051-99D6-44831BB320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1479735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älilehti sininen">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DA7063C1-DD54-4113-B068-7DCD7547E9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1594395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lehti vihreä">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0F1B6959-8735-4004-8259-52CF3A585C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87965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älilehti vihreä">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0F1B6959-8735-4004-8259-52CF3A585C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3084935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lehti valkoinen">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tx1"/>
                </a:solidFill>
              </a:defRPr>
            </a:lvl1pPr>
          </a:lstStyle>
          <a:p>
            <a:endParaRPr lang="fi-FI"/>
          </a:p>
        </p:txBody>
      </p:sp>
      <p:pic>
        <p:nvPicPr>
          <p:cNvPr id="5" name="Kuva 4">
            <a:extLst>
              <a:ext uri="{FF2B5EF4-FFF2-40B4-BE49-F238E27FC236}">
                <a16:creationId xmlns:a16="http://schemas.microsoft.com/office/drawing/2014/main" id="{DFC58CA2-DD97-4BF8-A43A-3B649E4267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212281"/>
            <a:ext cx="2743199" cy="430991"/>
          </a:xfrm>
          <a:prstGeom prst="rect">
            <a:avLst/>
          </a:prstGeom>
        </p:spPr>
      </p:pic>
    </p:spTree>
    <p:extLst>
      <p:ext uri="{BB962C8B-B14F-4D97-AF65-F5344CB8AC3E}">
        <p14:creationId xmlns:p14="http://schemas.microsoft.com/office/powerpoint/2010/main" val="2540414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37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sininen">
    <p:bg>
      <p:bgPr>
        <a:solidFill>
          <a:schemeClr val="accent2"/>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Otsikko 1">
            <a:extLst>
              <a:ext uri="{FF2B5EF4-FFF2-40B4-BE49-F238E27FC236}">
                <a16:creationId xmlns:a16="http://schemas.microsoft.com/office/drawing/2014/main" id="{B245E51C-4048-454F-A3AD-37684BAA3371}"/>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8" name="Alaotsikko 2">
            <a:extLst>
              <a:ext uri="{FF2B5EF4-FFF2-40B4-BE49-F238E27FC236}">
                <a16:creationId xmlns:a16="http://schemas.microsoft.com/office/drawing/2014/main" id="{9882B6FE-DD8C-439F-822D-68774AF1CB55}"/>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Kuvan paikkamerkki 19">
            <a:extLst>
              <a:ext uri="{FF2B5EF4-FFF2-40B4-BE49-F238E27FC236}">
                <a16:creationId xmlns:a16="http://schemas.microsoft.com/office/drawing/2014/main" id="{B9F38C1F-9054-196D-4B14-DF4F1AE49577}"/>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2126503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BAC8A1-A83C-483D-8043-1EBB447C774C}"/>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2931152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One column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5"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Date Placeholder 2"/>
          <p:cNvSpPr>
            <a:spLocks noGrp="1"/>
          </p:cNvSpPr>
          <p:nvPr>
            <p:ph type="dt" sz="half" idx="2"/>
          </p:nvPr>
        </p:nvSpPr>
        <p:spPr>
          <a:xfrm>
            <a:off x="10044927" y="6457047"/>
            <a:ext cx="106246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14BA6D4-E5A4-4401-8D3D-034C13C00E0D}" type="datetime1">
              <a:rPr lang="fi-FI" smtClean="0"/>
              <a:t>27.4.2023</a:t>
            </a:fld>
            <a:endParaRPr lang="fi-FI"/>
          </a:p>
        </p:txBody>
      </p:sp>
      <p:sp>
        <p:nvSpPr>
          <p:cNvPr id="18" name="Text Placeholder 3">
            <a:extLst>
              <a:ext uri="{FF2B5EF4-FFF2-40B4-BE49-F238E27FC236}">
                <a16:creationId xmlns:a16="http://schemas.microsoft.com/office/drawing/2014/main" id="{6748D695-EFAC-4E50-A090-552ABE8F1418}"/>
              </a:ext>
            </a:extLst>
          </p:cNvPr>
          <p:cNvSpPr>
            <a:spLocks noGrp="1"/>
          </p:cNvSpPr>
          <p:nvPr>
            <p:ph type="body" sz="quarter" idx="10"/>
          </p:nvPr>
        </p:nvSpPr>
        <p:spPr>
          <a:xfrm>
            <a:off x="464458" y="1614153"/>
            <a:ext cx="11263085"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0" name="Freeform 5">
            <a:extLst>
              <a:ext uri="{FF2B5EF4-FFF2-40B4-BE49-F238E27FC236}">
                <a16:creationId xmlns:a16="http://schemas.microsoft.com/office/drawing/2014/main" id="{A20DA4BC-C5D1-451C-B99C-E2BA6A8E3EE8}"/>
              </a:ext>
            </a:extLst>
          </p:cNvPr>
          <p:cNvSpPr>
            <a:spLocks/>
          </p:cNvSpPr>
          <p:nvPr userDrawn="1"/>
        </p:nvSpPr>
        <p:spPr bwMode="auto">
          <a:xfrm>
            <a:off x="458661" y="6464775"/>
            <a:ext cx="133523" cy="216973"/>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1" name="Freeform 6">
            <a:extLst>
              <a:ext uri="{FF2B5EF4-FFF2-40B4-BE49-F238E27FC236}">
                <a16:creationId xmlns:a16="http://schemas.microsoft.com/office/drawing/2014/main" id="{F144F034-BB0B-49F1-B9C7-AB1E3700BA4A}"/>
              </a:ext>
            </a:extLst>
          </p:cNvPr>
          <p:cNvSpPr>
            <a:spLocks/>
          </p:cNvSpPr>
          <p:nvPr userDrawn="1"/>
        </p:nvSpPr>
        <p:spPr bwMode="auto">
          <a:xfrm>
            <a:off x="602001" y="6527609"/>
            <a:ext cx="140395" cy="158067"/>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2" name="Freeform 7">
            <a:extLst>
              <a:ext uri="{FF2B5EF4-FFF2-40B4-BE49-F238E27FC236}">
                <a16:creationId xmlns:a16="http://schemas.microsoft.com/office/drawing/2014/main" id="{97D64070-E7F7-4E60-B850-F41FA0981D77}"/>
              </a:ext>
            </a:extLst>
          </p:cNvPr>
          <p:cNvSpPr>
            <a:spLocks/>
          </p:cNvSpPr>
          <p:nvPr userDrawn="1"/>
        </p:nvSpPr>
        <p:spPr bwMode="auto">
          <a:xfrm>
            <a:off x="770867" y="6464775"/>
            <a:ext cx="142359" cy="216973"/>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3" name="Freeform 8">
            <a:extLst>
              <a:ext uri="{FF2B5EF4-FFF2-40B4-BE49-F238E27FC236}">
                <a16:creationId xmlns:a16="http://schemas.microsoft.com/office/drawing/2014/main" id="{9F14B8C7-AA7A-4A6B-BA99-5C6FBFD08F0A}"/>
              </a:ext>
            </a:extLst>
          </p:cNvPr>
          <p:cNvSpPr>
            <a:spLocks noEditPoints="1"/>
          </p:cNvSpPr>
          <p:nvPr userDrawn="1"/>
        </p:nvSpPr>
        <p:spPr bwMode="auto">
          <a:xfrm>
            <a:off x="908317" y="6523681"/>
            <a:ext cx="143340" cy="161995"/>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4" name="Freeform 9">
            <a:extLst>
              <a:ext uri="{FF2B5EF4-FFF2-40B4-BE49-F238E27FC236}">
                <a16:creationId xmlns:a16="http://schemas.microsoft.com/office/drawing/2014/main" id="{50E33ED2-5D28-4346-84C3-123D5C1507FE}"/>
              </a:ext>
            </a:extLst>
          </p:cNvPr>
          <p:cNvSpPr>
            <a:spLocks noEditPoints="1"/>
          </p:cNvSpPr>
          <p:nvPr userDrawn="1"/>
        </p:nvSpPr>
        <p:spPr bwMode="auto">
          <a:xfrm>
            <a:off x="831737" y="6236021"/>
            <a:ext cx="292571" cy="272935"/>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5" name="Picture 2" descr="C:\Essi yleiset\LUKE töitä\Powerpoint-pohjat\Esityspohja 2019\c_natural_resources_grey.png">
            <a:extLst>
              <a:ext uri="{FF2B5EF4-FFF2-40B4-BE49-F238E27FC236}">
                <a16:creationId xmlns:a16="http://schemas.microsoft.com/office/drawing/2014/main" id="{1AC5D7F0-83EF-4E2E-B549-C6103AA9BC8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85629" y="6532256"/>
            <a:ext cx="2959687" cy="192000"/>
          </a:xfrm>
          <a:prstGeom prst="rect">
            <a:avLst/>
          </a:prstGeom>
          <a:noFill/>
          <a:extLst>
            <a:ext uri="{909E8E84-426E-40DD-AFC4-6F175D3DCCD1}">
              <a14:hiddenFill xmlns:a14="http://schemas.microsoft.com/office/drawing/2010/main">
                <a:solidFill>
                  <a:srgbClr val="FFFFFF"/>
                </a:solidFill>
              </a14:hiddenFill>
            </a:ext>
          </a:extLst>
        </p:spPr>
      </p:pic>
      <p:sp>
        <p:nvSpPr>
          <p:cNvPr id="36" name="Footer Placeholder 3">
            <a:extLst>
              <a:ext uri="{FF2B5EF4-FFF2-40B4-BE49-F238E27FC236}">
                <a16:creationId xmlns:a16="http://schemas.microsoft.com/office/drawing/2014/main" id="{7CD3EBE7-32A7-4CCA-9E4B-5CA42EE7CC95}"/>
              </a:ext>
            </a:extLst>
          </p:cNvPr>
          <p:cNvSpPr>
            <a:spLocks noGrp="1"/>
          </p:cNvSpPr>
          <p:nvPr>
            <p:ph type="ftr" sz="quarter" idx="3"/>
          </p:nvPr>
        </p:nvSpPr>
        <p:spPr>
          <a:xfrm>
            <a:off x="4346101" y="6118578"/>
            <a:ext cx="5633425"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Tree>
    <p:extLst>
      <p:ext uri="{BB962C8B-B14F-4D97-AF65-F5344CB8AC3E}">
        <p14:creationId xmlns:p14="http://schemas.microsoft.com/office/powerpoint/2010/main" val="426386321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31" name="Straight Connector 30"/>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0" name="Text Placeholder 3">
            <a:extLst>
              <a:ext uri="{FF2B5EF4-FFF2-40B4-BE49-F238E27FC236}">
                <a16:creationId xmlns:a16="http://schemas.microsoft.com/office/drawing/2014/main" id="{7119B853-ADDC-4DFF-B4C3-1EE44CE343F7}"/>
              </a:ext>
            </a:extLst>
          </p:cNvPr>
          <p:cNvSpPr>
            <a:spLocks noGrp="1"/>
          </p:cNvSpPr>
          <p:nvPr>
            <p:ph type="body" sz="quarter" idx="10"/>
          </p:nvPr>
        </p:nvSpPr>
        <p:spPr>
          <a:xfrm>
            <a:off x="464458" y="1614153"/>
            <a:ext cx="56315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2" name="Text Placeholder 3">
            <a:extLst>
              <a:ext uri="{FF2B5EF4-FFF2-40B4-BE49-F238E27FC236}">
                <a16:creationId xmlns:a16="http://schemas.microsoft.com/office/drawing/2014/main" id="{CC23B9A4-56FB-4D07-B916-945A24B17EB5}"/>
              </a:ext>
            </a:extLst>
          </p:cNvPr>
          <p:cNvSpPr>
            <a:spLocks noGrp="1"/>
          </p:cNvSpPr>
          <p:nvPr>
            <p:ph type="body" sz="quarter" idx="11"/>
          </p:nvPr>
        </p:nvSpPr>
        <p:spPr>
          <a:xfrm>
            <a:off x="6299201" y="1614151"/>
            <a:ext cx="54283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3" name="Freeform 5">
            <a:extLst>
              <a:ext uri="{FF2B5EF4-FFF2-40B4-BE49-F238E27FC236}">
                <a16:creationId xmlns:a16="http://schemas.microsoft.com/office/drawing/2014/main" id="{2C107CE5-9FCC-496E-B948-8E8202D94D07}"/>
              </a:ext>
            </a:extLst>
          </p:cNvPr>
          <p:cNvSpPr>
            <a:spLocks/>
          </p:cNvSpPr>
          <p:nvPr userDrawn="1"/>
        </p:nvSpPr>
        <p:spPr bwMode="auto">
          <a:xfrm>
            <a:off x="458661" y="6464775"/>
            <a:ext cx="133523" cy="216973"/>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4" name="Freeform 6">
            <a:extLst>
              <a:ext uri="{FF2B5EF4-FFF2-40B4-BE49-F238E27FC236}">
                <a16:creationId xmlns:a16="http://schemas.microsoft.com/office/drawing/2014/main" id="{14C58757-D163-47F8-AFE4-B94DD15AC11D}"/>
              </a:ext>
            </a:extLst>
          </p:cNvPr>
          <p:cNvSpPr>
            <a:spLocks/>
          </p:cNvSpPr>
          <p:nvPr userDrawn="1"/>
        </p:nvSpPr>
        <p:spPr bwMode="auto">
          <a:xfrm>
            <a:off x="602001" y="6527609"/>
            <a:ext cx="140395" cy="158067"/>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5" name="Freeform 7">
            <a:extLst>
              <a:ext uri="{FF2B5EF4-FFF2-40B4-BE49-F238E27FC236}">
                <a16:creationId xmlns:a16="http://schemas.microsoft.com/office/drawing/2014/main" id="{C46753AE-879E-4CC0-BE5E-8FBC9BD80CAB}"/>
              </a:ext>
            </a:extLst>
          </p:cNvPr>
          <p:cNvSpPr>
            <a:spLocks/>
          </p:cNvSpPr>
          <p:nvPr userDrawn="1"/>
        </p:nvSpPr>
        <p:spPr bwMode="auto">
          <a:xfrm>
            <a:off x="770867" y="6464775"/>
            <a:ext cx="142359" cy="216973"/>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6" name="Freeform 8">
            <a:extLst>
              <a:ext uri="{FF2B5EF4-FFF2-40B4-BE49-F238E27FC236}">
                <a16:creationId xmlns:a16="http://schemas.microsoft.com/office/drawing/2014/main" id="{B1352DC3-92C7-4931-B55A-A91B5D16BC29}"/>
              </a:ext>
            </a:extLst>
          </p:cNvPr>
          <p:cNvSpPr>
            <a:spLocks noEditPoints="1"/>
          </p:cNvSpPr>
          <p:nvPr userDrawn="1"/>
        </p:nvSpPr>
        <p:spPr bwMode="auto">
          <a:xfrm>
            <a:off x="908317" y="6523681"/>
            <a:ext cx="143340" cy="161995"/>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7" name="Freeform 9">
            <a:extLst>
              <a:ext uri="{FF2B5EF4-FFF2-40B4-BE49-F238E27FC236}">
                <a16:creationId xmlns:a16="http://schemas.microsoft.com/office/drawing/2014/main" id="{717954B8-CA08-4489-8E91-D4C4FCB5B2CF}"/>
              </a:ext>
            </a:extLst>
          </p:cNvPr>
          <p:cNvSpPr>
            <a:spLocks noEditPoints="1"/>
          </p:cNvSpPr>
          <p:nvPr userDrawn="1"/>
        </p:nvSpPr>
        <p:spPr bwMode="auto">
          <a:xfrm>
            <a:off x="831737" y="6236021"/>
            <a:ext cx="292571" cy="272935"/>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8" name="Picture 2" descr="C:\Essi yleiset\LUKE töitä\Powerpoint-pohjat\Esityspohja 2019\c_natural_resources_grey.png">
            <a:extLst>
              <a:ext uri="{FF2B5EF4-FFF2-40B4-BE49-F238E27FC236}">
                <a16:creationId xmlns:a16="http://schemas.microsoft.com/office/drawing/2014/main" id="{ED4145E0-5FB1-4E6B-8033-F6A549C788D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85629" y="6532256"/>
            <a:ext cx="2959687" cy="192000"/>
          </a:xfrm>
          <a:prstGeom prst="rect">
            <a:avLst/>
          </a:prstGeom>
          <a:noFill/>
          <a:extLst>
            <a:ext uri="{909E8E84-426E-40DD-AFC4-6F175D3DCCD1}">
              <a14:hiddenFill xmlns:a14="http://schemas.microsoft.com/office/drawing/2010/main">
                <a:solidFill>
                  <a:srgbClr val="FFFFFF"/>
                </a:solidFill>
              </a14:hiddenFill>
            </a:ext>
          </a:extLst>
        </p:spPr>
      </p:pic>
      <p:sp>
        <p:nvSpPr>
          <p:cNvPr id="39" name="Footer Placeholder 3">
            <a:extLst>
              <a:ext uri="{FF2B5EF4-FFF2-40B4-BE49-F238E27FC236}">
                <a16:creationId xmlns:a16="http://schemas.microsoft.com/office/drawing/2014/main" id="{91C37BDA-4496-4D16-BD3F-09DB6E6F65BF}"/>
              </a:ext>
            </a:extLst>
          </p:cNvPr>
          <p:cNvSpPr>
            <a:spLocks noGrp="1"/>
          </p:cNvSpPr>
          <p:nvPr>
            <p:ph type="ftr" sz="quarter" idx="3"/>
          </p:nvPr>
        </p:nvSpPr>
        <p:spPr>
          <a:xfrm>
            <a:off x="4346101" y="6118578"/>
            <a:ext cx="5633425"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15" name="Date Placeholder 2">
            <a:extLst>
              <a:ext uri="{FF2B5EF4-FFF2-40B4-BE49-F238E27FC236}">
                <a16:creationId xmlns:a16="http://schemas.microsoft.com/office/drawing/2014/main" id="{276419E9-0A50-4B67-96B5-BDAC6D8DCB1C}"/>
              </a:ext>
            </a:extLst>
          </p:cNvPr>
          <p:cNvSpPr>
            <a:spLocks noGrp="1"/>
          </p:cNvSpPr>
          <p:nvPr>
            <p:ph type="dt" sz="half" idx="2"/>
          </p:nvPr>
        </p:nvSpPr>
        <p:spPr>
          <a:xfrm>
            <a:off x="10044927" y="6457047"/>
            <a:ext cx="106246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EA36FDA5-2F37-449A-AE32-28285D23BDA8}" type="datetime1">
              <a:rPr lang="fi-FI" smtClean="0"/>
              <a:t>27.4.2023</a:t>
            </a:fld>
            <a:endParaRPr lang="fi-FI"/>
          </a:p>
        </p:txBody>
      </p:sp>
    </p:spTree>
    <p:extLst>
      <p:ext uri="{BB962C8B-B14F-4D97-AF65-F5344CB8AC3E}">
        <p14:creationId xmlns:p14="http://schemas.microsoft.com/office/powerpoint/2010/main" val="138046503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lumn and pictur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5" name="Picture Placeholder 14"/>
          <p:cNvSpPr>
            <a:spLocks noGrp="1"/>
          </p:cNvSpPr>
          <p:nvPr>
            <p:ph type="pic" sz="quarter" idx="12"/>
          </p:nvPr>
        </p:nvSpPr>
        <p:spPr>
          <a:xfrm>
            <a:off x="7391400" y="1651000"/>
            <a:ext cx="4320117" cy="4320117"/>
          </a:xfrm>
          <a:prstGeom prst="rect">
            <a:avLst/>
          </a:prstGeom>
          <a:solidFill>
            <a:schemeClr val="bg2">
              <a:lumMod val="95000"/>
            </a:schemeClr>
          </a:solidFill>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16" name="Left Arrow 1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7" name="TextBox 1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30" name="Slide Number Placeholder 6"/>
          <p:cNvSpPr txBox="1">
            <a:spLocks/>
          </p:cNvSpPr>
          <p:nvPr userDrawn="1"/>
        </p:nvSpPr>
        <p:spPr>
          <a:xfrm>
            <a:off x="11229238" y="6459317"/>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32" name="Straight Connector 31"/>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1" name="Text Placeholder 3">
            <a:extLst>
              <a:ext uri="{FF2B5EF4-FFF2-40B4-BE49-F238E27FC236}">
                <a16:creationId xmlns:a16="http://schemas.microsoft.com/office/drawing/2014/main" id="{7F5C6EC5-B5D7-4547-8B17-97D7B7BE1CEF}"/>
              </a:ext>
            </a:extLst>
          </p:cNvPr>
          <p:cNvSpPr>
            <a:spLocks noGrp="1"/>
          </p:cNvSpPr>
          <p:nvPr>
            <p:ph type="body" sz="quarter" idx="10"/>
          </p:nvPr>
        </p:nvSpPr>
        <p:spPr>
          <a:xfrm>
            <a:off x="464458" y="1646921"/>
            <a:ext cx="6756297" cy="4334779"/>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4" name="Freeform 5">
            <a:extLst>
              <a:ext uri="{FF2B5EF4-FFF2-40B4-BE49-F238E27FC236}">
                <a16:creationId xmlns:a16="http://schemas.microsoft.com/office/drawing/2014/main" id="{2B84B325-8278-49BC-813B-063EF64A8AFF}"/>
              </a:ext>
            </a:extLst>
          </p:cNvPr>
          <p:cNvSpPr>
            <a:spLocks/>
          </p:cNvSpPr>
          <p:nvPr userDrawn="1"/>
        </p:nvSpPr>
        <p:spPr bwMode="auto">
          <a:xfrm>
            <a:off x="458661" y="6464775"/>
            <a:ext cx="133523" cy="216973"/>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5" name="Freeform 6">
            <a:extLst>
              <a:ext uri="{FF2B5EF4-FFF2-40B4-BE49-F238E27FC236}">
                <a16:creationId xmlns:a16="http://schemas.microsoft.com/office/drawing/2014/main" id="{289CA8BE-1205-420D-8D07-BDB84DE90939}"/>
              </a:ext>
            </a:extLst>
          </p:cNvPr>
          <p:cNvSpPr>
            <a:spLocks/>
          </p:cNvSpPr>
          <p:nvPr userDrawn="1"/>
        </p:nvSpPr>
        <p:spPr bwMode="auto">
          <a:xfrm>
            <a:off x="602001" y="6527609"/>
            <a:ext cx="140395" cy="158067"/>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6" name="Freeform 7">
            <a:extLst>
              <a:ext uri="{FF2B5EF4-FFF2-40B4-BE49-F238E27FC236}">
                <a16:creationId xmlns:a16="http://schemas.microsoft.com/office/drawing/2014/main" id="{E5D445C7-DDD1-41CD-AE95-A81D286181A4}"/>
              </a:ext>
            </a:extLst>
          </p:cNvPr>
          <p:cNvSpPr>
            <a:spLocks/>
          </p:cNvSpPr>
          <p:nvPr userDrawn="1"/>
        </p:nvSpPr>
        <p:spPr bwMode="auto">
          <a:xfrm>
            <a:off x="770867" y="6464775"/>
            <a:ext cx="142359" cy="216973"/>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7" name="Freeform 8">
            <a:extLst>
              <a:ext uri="{FF2B5EF4-FFF2-40B4-BE49-F238E27FC236}">
                <a16:creationId xmlns:a16="http://schemas.microsoft.com/office/drawing/2014/main" id="{6DB5534A-C019-4BB6-BB45-70F5C5E1B1F6}"/>
              </a:ext>
            </a:extLst>
          </p:cNvPr>
          <p:cNvSpPr>
            <a:spLocks noEditPoints="1"/>
          </p:cNvSpPr>
          <p:nvPr userDrawn="1"/>
        </p:nvSpPr>
        <p:spPr bwMode="auto">
          <a:xfrm>
            <a:off x="908317" y="6523681"/>
            <a:ext cx="143340" cy="161995"/>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8" name="Freeform 9">
            <a:extLst>
              <a:ext uri="{FF2B5EF4-FFF2-40B4-BE49-F238E27FC236}">
                <a16:creationId xmlns:a16="http://schemas.microsoft.com/office/drawing/2014/main" id="{07D5C813-1026-4428-BA08-2526BC193183}"/>
              </a:ext>
            </a:extLst>
          </p:cNvPr>
          <p:cNvSpPr>
            <a:spLocks noEditPoints="1"/>
          </p:cNvSpPr>
          <p:nvPr userDrawn="1"/>
        </p:nvSpPr>
        <p:spPr bwMode="auto">
          <a:xfrm>
            <a:off x="831737" y="6236021"/>
            <a:ext cx="292571" cy="272935"/>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9" name="Picture 2" descr="C:\Essi yleiset\LUKE töitä\Powerpoint-pohjat\Esityspohja 2019\c_natural_resources_grey.png">
            <a:extLst>
              <a:ext uri="{FF2B5EF4-FFF2-40B4-BE49-F238E27FC236}">
                <a16:creationId xmlns:a16="http://schemas.microsoft.com/office/drawing/2014/main" id="{8121B7A2-DC37-47E4-9916-BF387E90591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85629" y="6532256"/>
            <a:ext cx="2959687" cy="192000"/>
          </a:xfrm>
          <a:prstGeom prst="rect">
            <a:avLst/>
          </a:prstGeom>
          <a:noFill/>
          <a:extLst>
            <a:ext uri="{909E8E84-426E-40DD-AFC4-6F175D3DCCD1}">
              <a14:hiddenFill xmlns:a14="http://schemas.microsoft.com/office/drawing/2010/main">
                <a:solidFill>
                  <a:srgbClr val="FFFFFF"/>
                </a:solidFill>
              </a14:hiddenFill>
            </a:ext>
          </a:extLst>
        </p:spPr>
      </p:pic>
      <p:sp>
        <p:nvSpPr>
          <p:cNvPr id="40" name="Footer Placeholder 3">
            <a:extLst>
              <a:ext uri="{FF2B5EF4-FFF2-40B4-BE49-F238E27FC236}">
                <a16:creationId xmlns:a16="http://schemas.microsoft.com/office/drawing/2014/main" id="{7A5FC964-7012-4968-AB13-6E70D97A9FB4}"/>
              </a:ext>
            </a:extLst>
          </p:cNvPr>
          <p:cNvSpPr>
            <a:spLocks noGrp="1"/>
          </p:cNvSpPr>
          <p:nvPr>
            <p:ph type="ftr" sz="quarter" idx="3"/>
          </p:nvPr>
        </p:nvSpPr>
        <p:spPr>
          <a:xfrm>
            <a:off x="4346101" y="6118578"/>
            <a:ext cx="5633425"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18" name="Date Placeholder 2">
            <a:extLst>
              <a:ext uri="{FF2B5EF4-FFF2-40B4-BE49-F238E27FC236}">
                <a16:creationId xmlns:a16="http://schemas.microsoft.com/office/drawing/2014/main" id="{88BE7B1E-836F-4EDC-8941-47A883001342}"/>
              </a:ext>
            </a:extLst>
          </p:cNvPr>
          <p:cNvSpPr>
            <a:spLocks noGrp="1"/>
          </p:cNvSpPr>
          <p:nvPr>
            <p:ph type="dt" sz="half" idx="2"/>
          </p:nvPr>
        </p:nvSpPr>
        <p:spPr>
          <a:xfrm>
            <a:off x="10044927" y="6457047"/>
            <a:ext cx="106246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CAF2544-AAAF-412A-8714-DCDC2A545E31}" type="datetime1">
              <a:rPr lang="fi-FI" smtClean="0"/>
              <a:t>27.4.2023</a:t>
            </a:fld>
            <a:endParaRPr lang="fi-FI"/>
          </a:p>
        </p:txBody>
      </p:sp>
    </p:spTree>
    <p:extLst>
      <p:ext uri="{BB962C8B-B14F-4D97-AF65-F5344CB8AC3E}">
        <p14:creationId xmlns:p14="http://schemas.microsoft.com/office/powerpoint/2010/main" val="30992595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ange one colum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2"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4" name="Straight Connector 13"/>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Date Placeholder 2"/>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3D03A3F-4A20-4FFB-AB9E-62CFAF9E4B1F}" type="datetime1">
              <a:rPr lang="fi-FI" smtClean="0"/>
              <a:t>27.4.2023</a:t>
            </a:fld>
            <a:endParaRPr lang="fi-FI"/>
          </a:p>
        </p:txBody>
      </p:sp>
      <p:sp>
        <p:nvSpPr>
          <p:cNvPr id="19" name="Footer Placeholder 3"/>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
        <p:nvSpPr>
          <p:cNvPr id="8" name="Text Placeholder 3">
            <a:extLst>
              <a:ext uri="{FF2B5EF4-FFF2-40B4-BE49-F238E27FC236}">
                <a16:creationId xmlns:a16="http://schemas.microsoft.com/office/drawing/2014/main" id="{C7A15E5D-37EF-4FF5-8F4A-821873FE044C}"/>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53840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ange two colum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5" name="Straight Connector 1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8FD3A324-0835-40A2-9BF2-BFA7E78FEF6E}"/>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Text Placeholder 3">
            <a:extLst>
              <a:ext uri="{FF2B5EF4-FFF2-40B4-BE49-F238E27FC236}">
                <a16:creationId xmlns:a16="http://schemas.microsoft.com/office/drawing/2014/main" id="{931882D2-F634-4FE0-B22F-5A713B59E4BF}"/>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Date Placeholder 2">
            <a:extLst>
              <a:ext uri="{FF2B5EF4-FFF2-40B4-BE49-F238E27FC236}">
                <a16:creationId xmlns:a16="http://schemas.microsoft.com/office/drawing/2014/main" id="{437FDA60-5773-43B0-A0E8-7CC36B37967F}"/>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503C44F-1B26-43CB-9162-D126DECD849D}" type="datetime1">
              <a:rPr lang="fi-FI" smtClean="0"/>
              <a:t>27.4.2023</a:t>
            </a:fld>
            <a:endParaRPr lang="fi-FI"/>
          </a:p>
        </p:txBody>
      </p:sp>
      <p:sp>
        <p:nvSpPr>
          <p:cNvPr id="12" name="Footer Placeholder 3">
            <a:extLst>
              <a:ext uri="{FF2B5EF4-FFF2-40B4-BE49-F238E27FC236}">
                <a16:creationId xmlns:a16="http://schemas.microsoft.com/office/drawing/2014/main" id="{5BA68DC4-BACE-4970-AA46-FC6458211E44}"/>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622378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 and picture orange">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1"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2"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4" name="Straight Connector 23"/>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Left Arrow 24"/>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6" name="TextBox 25"/>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4" name="Text Placeholder 3">
            <a:extLst>
              <a:ext uri="{FF2B5EF4-FFF2-40B4-BE49-F238E27FC236}">
                <a16:creationId xmlns:a16="http://schemas.microsoft.com/office/drawing/2014/main" id="{0E73BBC0-36CA-46D3-A30F-BA4D9FDED418}"/>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8C7790F0-D1C3-48B3-86B7-3D0FA04B1B14}"/>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5472BE11-2879-48D7-8816-7A63DE3D7EC9}" type="datetime1">
              <a:rPr lang="fi-FI" smtClean="0"/>
              <a:t>27.4.2023</a:t>
            </a:fld>
            <a:endParaRPr lang="fi-FI"/>
          </a:p>
        </p:txBody>
      </p:sp>
      <p:sp>
        <p:nvSpPr>
          <p:cNvPr id="13" name="Footer Placeholder 3">
            <a:extLst>
              <a:ext uri="{FF2B5EF4-FFF2-40B4-BE49-F238E27FC236}">
                <a16:creationId xmlns:a16="http://schemas.microsoft.com/office/drawing/2014/main" id="{5E0FDE84-7857-4B9C-B7BB-999FB33DD8E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094548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yan one column">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81ADEE64-515D-46BD-AC02-17642EA8E250}"/>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37BBFA71-D8A5-43BB-954F-5C417808511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2F72EDE4-3EF3-44D5-A839-3E85217BDCCF}" type="datetime1">
              <a:rPr lang="fi-FI" smtClean="0"/>
              <a:t>27.4.2023</a:t>
            </a:fld>
            <a:endParaRPr lang="fi-FI"/>
          </a:p>
        </p:txBody>
      </p:sp>
      <p:sp>
        <p:nvSpPr>
          <p:cNvPr id="14" name="Footer Placeholder 3">
            <a:extLst>
              <a:ext uri="{FF2B5EF4-FFF2-40B4-BE49-F238E27FC236}">
                <a16:creationId xmlns:a16="http://schemas.microsoft.com/office/drawing/2014/main" id="{873E08BA-11DD-4584-BF60-992A7893C70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603983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yan two columns">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94FFAAAE-35B6-407A-AF4A-F6F6567DFB55}"/>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6CB02411-2908-4405-B94C-E8E19FD04A3A}"/>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7D66743A-F538-4EFE-BCB1-AB662C696009}"/>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4C0EF542-4860-4D3D-9026-C15045E1A971}" type="datetime1">
              <a:rPr lang="fi-FI" smtClean="0"/>
              <a:t>27.4.2023</a:t>
            </a:fld>
            <a:endParaRPr lang="fi-FI"/>
          </a:p>
        </p:txBody>
      </p:sp>
      <p:sp>
        <p:nvSpPr>
          <p:cNvPr id="14" name="Footer Placeholder 3">
            <a:extLst>
              <a:ext uri="{FF2B5EF4-FFF2-40B4-BE49-F238E27FC236}">
                <a16:creationId xmlns:a16="http://schemas.microsoft.com/office/drawing/2014/main" id="{3CC71654-ED18-405E-9FF2-8381592A0A6B}"/>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398006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umn and picture cyan">
    <p:bg>
      <p:bgPr>
        <a:solidFill>
          <a:schemeClr val="accent2"/>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360156EC-B680-4E7A-AA21-F6B15E082432}"/>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376DBE9F-A106-41AA-B920-8E5BBDE9ADDC}"/>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40130FBB-501D-4C8D-BE4D-7BE736FA6E33}" type="datetime1">
              <a:rPr lang="fi-FI" smtClean="0"/>
              <a:t>27.4.2023</a:t>
            </a:fld>
            <a:endParaRPr lang="fi-FI"/>
          </a:p>
        </p:txBody>
      </p:sp>
      <p:sp>
        <p:nvSpPr>
          <p:cNvPr id="15" name="Footer Placeholder 3">
            <a:extLst>
              <a:ext uri="{FF2B5EF4-FFF2-40B4-BE49-F238E27FC236}">
                <a16:creationId xmlns:a16="http://schemas.microsoft.com/office/drawing/2014/main" id="{80AC26E8-30F1-4084-8F3A-DD20FEF5F76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97388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vihreä">
    <p:bg>
      <p:bgPr>
        <a:solidFill>
          <a:schemeClr val="accent3"/>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Otsikko 1">
            <a:extLst>
              <a:ext uri="{FF2B5EF4-FFF2-40B4-BE49-F238E27FC236}">
                <a16:creationId xmlns:a16="http://schemas.microsoft.com/office/drawing/2014/main" id="{DD75304E-5CA5-4177-922B-ABFEB5E82811}"/>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8" name="Alaotsikko 2">
            <a:extLst>
              <a:ext uri="{FF2B5EF4-FFF2-40B4-BE49-F238E27FC236}">
                <a16:creationId xmlns:a16="http://schemas.microsoft.com/office/drawing/2014/main" id="{FEE7833F-9BA6-4E59-9D9A-021D049712FD}"/>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Kuvan paikkamerkki 19">
            <a:extLst>
              <a:ext uri="{FF2B5EF4-FFF2-40B4-BE49-F238E27FC236}">
                <a16:creationId xmlns:a16="http://schemas.microsoft.com/office/drawing/2014/main" id="{335D7ACF-8734-73F5-79A6-1A2008B90714}"/>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981177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one column">
    <p:bg>
      <p:bgPr>
        <a:solidFill>
          <a:schemeClr val="accent3"/>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B4F8D1BC-AC95-422B-A23D-094E8F9584EB}"/>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5B7E9180-6EA1-4DA6-829B-CC9B613910C6}"/>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6668137C-5F01-4E62-8828-8D0E50BB2A04}" type="datetime1">
              <a:rPr lang="fi-FI" smtClean="0"/>
              <a:t>27.4.2023</a:t>
            </a:fld>
            <a:endParaRPr lang="fi-FI"/>
          </a:p>
        </p:txBody>
      </p:sp>
      <p:sp>
        <p:nvSpPr>
          <p:cNvPr id="14" name="Footer Placeholder 3">
            <a:extLst>
              <a:ext uri="{FF2B5EF4-FFF2-40B4-BE49-F238E27FC236}">
                <a16:creationId xmlns:a16="http://schemas.microsoft.com/office/drawing/2014/main" id="{9FC82319-F6A9-4DAA-B5D4-1E70B1D2994C}"/>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429385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two columns">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3E8C91F7-685F-491B-9736-C3274165C835}"/>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9430A769-8131-44F2-B15B-4FBA2B1BA7BF}"/>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EA997591-97C1-418B-8E5F-F4EED5B96D51}"/>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74B2D2F6-B771-4467-BB9F-84084A3FB435}" type="datetime1">
              <a:rPr lang="fi-FI" smtClean="0"/>
              <a:t>27.4.2023</a:t>
            </a:fld>
            <a:endParaRPr lang="fi-FI"/>
          </a:p>
        </p:txBody>
      </p:sp>
      <p:sp>
        <p:nvSpPr>
          <p:cNvPr id="14" name="Footer Placeholder 3">
            <a:extLst>
              <a:ext uri="{FF2B5EF4-FFF2-40B4-BE49-F238E27FC236}">
                <a16:creationId xmlns:a16="http://schemas.microsoft.com/office/drawing/2014/main" id="{75681AA6-25B2-4C99-8EC5-2DFADF82849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985996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umn and picture blue">
    <p:bg>
      <p:bgPr>
        <a:solidFill>
          <a:schemeClr val="accent3"/>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39A5AF61-E7CD-4976-B02E-30454EC778A8}"/>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BF106FA5-C42E-460A-AFB0-531694902C6C}"/>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926CDFE3-32AC-4479-A805-E6D16241C459}" type="datetime1">
              <a:rPr lang="fi-FI" smtClean="0"/>
              <a:t>27.4.2023</a:t>
            </a:fld>
            <a:endParaRPr lang="fi-FI"/>
          </a:p>
        </p:txBody>
      </p:sp>
      <p:sp>
        <p:nvSpPr>
          <p:cNvPr id="15" name="Footer Placeholder 3">
            <a:extLst>
              <a:ext uri="{FF2B5EF4-FFF2-40B4-BE49-F238E27FC236}">
                <a16:creationId xmlns:a16="http://schemas.microsoft.com/office/drawing/2014/main" id="{84CD12C5-682D-4023-B9C6-6FD7DEB95B42}"/>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292109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one column">
    <p:bg>
      <p:bgPr>
        <a:solidFill>
          <a:schemeClr val="accent4"/>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396B8E28-C965-47B4-9054-CE9070DD9641}"/>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BEA10D4A-9635-4226-AEE7-8F1297976B9E}"/>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D19EDC1-B580-4189-9C82-1119C4FE472C}" type="datetime1">
              <a:rPr lang="fi-FI" smtClean="0"/>
              <a:t>27.4.2023</a:t>
            </a:fld>
            <a:endParaRPr lang="fi-FI"/>
          </a:p>
        </p:txBody>
      </p:sp>
      <p:sp>
        <p:nvSpPr>
          <p:cNvPr id="14" name="Footer Placeholder 3">
            <a:extLst>
              <a:ext uri="{FF2B5EF4-FFF2-40B4-BE49-F238E27FC236}">
                <a16:creationId xmlns:a16="http://schemas.microsoft.com/office/drawing/2014/main" id="{1690023A-A077-4A47-A0FE-83FE61EB681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037192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two columns">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B8B9134-5F14-4370-87AE-132CB530DED6}"/>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2E4EE938-097A-4185-9C2D-2012355DEDAE}"/>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413869FC-FF94-40B6-A0E6-66055A915F6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6A0DA443-A2AB-4ACC-B072-0FC4872B0E6D}" type="datetime1">
              <a:rPr lang="fi-FI" smtClean="0"/>
              <a:t>27.4.2023</a:t>
            </a:fld>
            <a:endParaRPr lang="fi-FI"/>
          </a:p>
        </p:txBody>
      </p:sp>
      <p:sp>
        <p:nvSpPr>
          <p:cNvPr id="14" name="Footer Placeholder 3">
            <a:extLst>
              <a:ext uri="{FF2B5EF4-FFF2-40B4-BE49-F238E27FC236}">
                <a16:creationId xmlns:a16="http://schemas.microsoft.com/office/drawing/2014/main" id="{0F2EEAC1-9230-4831-80ED-92C53412D24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4182463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umn and picture green">
    <p:bg>
      <p:bgPr>
        <a:solidFill>
          <a:schemeClr val="accent4"/>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6976751E-D977-4EC5-8D0F-4A9D6261C92D}"/>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0CF0393A-B8F5-499D-93C2-E15349FB7BE7}"/>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F3AAF8C-C535-42A3-B0BC-EE2BC3D4A10F}" type="datetime1">
              <a:rPr lang="fi-FI" smtClean="0"/>
              <a:t>27.4.2023</a:t>
            </a:fld>
            <a:endParaRPr lang="fi-FI"/>
          </a:p>
        </p:txBody>
      </p:sp>
      <p:sp>
        <p:nvSpPr>
          <p:cNvPr id="15" name="Footer Placeholder 3">
            <a:extLst>
              <a:ext uri="{FF2B5EF4-FFF2-40B4-BE49-F238E27FC236}">
                <a16:creationId xmlns:a16="http://schemas.microsoft.com/office/drawing/2014/main" id="{1AA65FFE-DCB3-41A5-9966-04DEE20EDE3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314091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nk one column">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5914387E-FDDD-4612-8F45-3B3E49A2FC9D}"/>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85AF4FB3-9706-4D76-B3E5-733EAB0D134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726BA09-6C78-4093-A15B-CEDECD30AD27}" type="datetime1">
              <a:rPr lang="fi-FI" smtClean="0"/>
              <a:t>27.4.2023</a:t>
            </a:fld>
            <a:endParaRPr lang="fi-FI"/>
          </a:p>
        </p:txBody>
      </p:sp>
      <p:sp>
        <p:nvSpPr>
          <p:cNvPr id="14" name="Footer Placeholder 3">
            <a:extLst>
              <a:ext uri="{FF2B5EF4-FFF2-40B4-BE49-F238E27FC236}">
                <a16:creationId xmlns:a16="http://schemas.microsoft.com/office/drawing/2014/main" id="{7DCACE12-718F-4FB6-9EFD-8746584B684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723630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nk two columns">
    <p:bg>
      <p:bgPr>
        <a:solidFill>
          <a:schemeClr val="accent5"/>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01F698F7-6714-4B3E-A1B7-A074A026B9CF}"/>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28015BE1-C33B-479B-9A43-72707E46AA51}"/>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95DEA60D-5F49-4881-8DC2-E7C8CE0328F1}"/>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BB1276B9-4F1E-4242-A0BC-E0539690481D}" type="datetime1">
              <a:rPr lang="fi-FI" smtClean="0"/>
              <a:t>27.4.2023</a:t>
            </a:fld>
            <a:endParaRPr lang="fi-FI"/>
          </a:p>
        </p:txBody>
      </p:sp>
      <p:sp>
        <p:nvSpPr>
          <p:cNvPr id="14" name="Footer Placeholder 3">
            <a:extLst>
              <a:ext uri="{FF2B5EF4-FFF2-40B4-BE49-F238E27FC236}">
                <a16:creationId xmlns:a16="http://schemas.microsoft.com/office/drawing/2014/main" id="{F25837D1-320C-438F-A816-19AB91D779F0}"/>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33301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umn and picture pink">
    <p:bg>
      <p:bgPr>
        <a:solidFill>
          <a:schemeClr val="accent5"/>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3D18B90E-13E1-4CFB-81E7-2111E33FD100}"/>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E0446686-1115-4117-A1A4-C19AA01FDB51}"/>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7BA141D-B520-4815-B7F4-1C8D64B3176B}" type="datetime1">
              <a:rPr lang="fi-FI" smtClean="0"/>
              <a:t>27.4.2023</a:t>
            </a:fld>
            <a:endParaRPr lang="fi-FI"/>
          </a:p>
        </p:txBody>
      </p:sp>
      <p:sp>
        <p:nvSpPr>
          <p:cNvPr id="15" name="Footer Placeholder 3">
            <a:extLst>
              <a:ext uri="{FF2B5EF4-FFF2-40B4-BE49-F238E27FC236}">
                <a16:creationId xmlns:a16="http://schemas.microsoft.com/office/drawing/2014/main" id="{7CE88591-A8C7-45B4-B441-2BD4019BAAAE}"/>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700143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urple one column">
    <p:bg>
      <p:bgPr>
        <a:solidFill>
          <a:schemeClr val="accent6"/>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264AE903-A4A1-44F2-BD92-F420A78CE847}"/>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75C8975D-385A-4E79-8E35-B682B0EA27AA}"/>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D2E0150B-7DB8-4FF7-B460-052F944438FE}" type="datetime1">
              <a:rPr lang="fi-FI" smtClean="0"/>
              <a:t>27.4.2023</a:t>
            </a:fld>
            <a:endParaRPr lang="fi-FI"/>
          </a:p>
        </p:txBody>
      </p:sp>
      <p:sp>
        <p:nvSpPr>
          <p:cNvPr id="14" name="Footer Placeholder 3">
            <a:extLst>
              <a:ext uri="{FF2B5EF4-FFF2-40B4-BE49-F238E27FC236}">
                <a16:creationId xmlns:a16="http://schemas.microsoft.com/office/drawing/2014/main" id="{42E91718-9EE8-4E2B-B7F6-0E1806EDA0A8}"/>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67781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nsi violetti">
    <p:bg>
      <p:bgPr>
        <a:solidFill>
          <a:schemeClr val="accent5"/>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Otsikko 1">
            <a:extLst>
              <a:ext uri="{FF2B5EF4-FFF2-40B4-BE49-F238E27FC236}">
                <a16:creationId xmlns:a16="http://schemas.microsoft.com/office/drawing/2014/main" id="{DD75304E-5CA5-4177-922B-ABFEB5E82811}"/>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8" name="Alaotsikko 2">
            <a:extLst>
              <a:ext uri="{FF2B5EF4-FFF2-40B4-BE49-F238E27FC236}">
                <a16:creationId xmlns:a16="http://schemas.microsoft.com/office/drawing/2014/main" id="{FEE7833F-9BA6-4E59-9D9A-021D049712FD}"/>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Kuvan paikkamerkki 19">
            <a:extLst>
              <a:ext uri="{FF2B5EF4-FFF2-40B4-BE49-F238E27FC236}">
                <a16:creationId xmlns:a16="http://schemas.microsoft.com/office/drawing/2014/main" id="{1AF91F83-60BA-F979-0BFA-C0D6795B6D72}"/>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061980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purple">
    <p:bg>
      <p:bgPr>
        <a:solidFill>
          <a:schemeClr val="accent6"/>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8E98F256-6152-462D-A5F7-BC5E3BEB25E5}"/>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AF8778AD-E8A7-45D9-A0BF-1D5AB02A1945}"/>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FC9C8327-77CD-4671-BF7E-F2C0EE628146}"/>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91CBDAF2-D306-4614-B2F9-476117E35F95}" type="datetime1">
              <a:rPr lang="fi-FI" smtClean="0"/>
              <a:t>27.4.2023</a:t>
            </a:fld>
            <a:endParaRPr lang="fi-FI"/>
          </a:p>
        </p:txBody>
      </p:sp>
      <p:sp>
        <p:nvSpPr>
          <p:cNvPr id="14" name="Footer Placeholder 3">
            <a:extLst>
              <a:ext uri="{FF2B5EF4-FFF2-40B4-BE49-F238E27FC236}">
                <a16:creationId xmlns:a16="http://schemas.microsoft.com/office/drawing/2014/main" id="{32E8BBE3-C563-490C-B280-2C009BB474F8}"/>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4066877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umn and picture purple">
    <p:bg>
      <p:bgPr>
        <a:solidFill>
          <a:schemeClr val="accent6"/>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BED9686F-30BD-4573-9FED-4A6FD88769D8}"/>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0BF84D82-3088-42CA-8CA6-6836EC93CFD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16DB3905-46B8-4F4A-8281-309E47C398E1}" type="datetime1">
              <a:rPr lang="fi-FI" smtClean="0"/>
              <a:t>27.4.2023</a:t>
            </a:fld>
            <a:endParaRPr lang="fi-FI"/>
          </a:p>
        </p:txBody>
      </p:sp>
      <p:sp>
        <p:nvSpPr>
          <p:cNvPr id="15" name="Footer Placeholder 3">
            <a:extLst>
              <a:ext uri="{FF2B5EF4-FFF2-40B4-BE49-F238E27FC236}">
                <a16:creationId xmlns:a16="http://schemas.microsoft.com/office/drawing/2014/main" id="{F656918D-0564-4B81-8B4E-8305E1496494}"/>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484237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one column">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48054CE9-CE73-4C1C-B622-2B9B6D495862}"/>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9FAA2213-F9EB-4B9E-9087-6DF44E8670DA}"/>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F55DCE0E-A1D2-4C8E-9A9A-214AC842758F}" type="datetime1">
              <a:rPr lang="fi-FI" smtClean="0"/>
              <a:t>27.4.2023</a:t>
            </a:fld>
            <a:endParaRPr lang="fi-FI"/>
          </a:p>
        </p:txBody>
      </p:sp>
      <p:sp>
        <p:nvSpPr>
          <p:cNvPr id="14" name="Footer Placeholder 3">
            <a:extLst>
              <a:ext uri="{FF2B5EF4-FFF2-40B4-BE49-F238E27FC236}">
                <a16:creationId xmlns:a16="http://schemas.microsoft.com/office/drawing/2014/main" id="{0710BD84-4120-451E-BAD2-A0050324FB2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436624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grey">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58CD1F85-543B-4C41-B7A0-81B722E1D231}"/>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76CD82F8-FF1A-4B7A-A872-D660B06D7B61}"/>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A9C8E601-A8BB-48DF-9309-473C0A64B88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2C60F6DE-202C-4345-9E1B-448AF573471B}" type="datetime1">
              <a:rPr lang="fi-FI" smtClean="0"/>
              <a:t>27.4.2023</a:t>
            </a:fld>
            <a:endParaRPr lang="fi-FI"/>
          </a:p>
        </p:txBody>
      </p:sp>
      <p:sp>
        <p:nvSpPr>
          <p:cNvPr id="14" name="Footer Placeholder 3">
            <a:extLst>
              <a:ext uri="{FF2B5EF4-FFF2-40B4-BE49-F238E27FC236}">
                <a16:creationId xmlns:a16="http://schemas.microsoft.com/office/drawing/2014/main" id="{A49115D4-46FE-4144-9D45-9EDA06405FB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143464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lumn and picture gra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5"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16"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8" name="Straight Connector 17"/>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Left Arrow 11"/>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9" name="TextBox 18"/>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7" name="Text Placeholder 3">
            <a:extLst>
              <a:ext uri="{FF2B5EF4-FFF2-40B4-BE49-F238E27FC236}">
                <a16:creationId xmlns:a16="http://schemas.microsoft.com/office/drawing/2014/main" id="{5DD30C56-151A-443C-B575-7E523D337684}"/>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EDEA44BC-BD44-43D3-B586-BDECF8A9E33B}"/>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902DD3A3-0FB3-4FDB-8E24-3B31F9AF1C89}" type="datetime1">
              <a:rPr lang="fi-FI" smtClean="0"/>
              <a:t>27.4.2023</a:t>
            </a:fld>
            <a:endParaRPr lang="fi-FI"/>
          </a:p>
        </p:txBody>
      </p:sp>
      <p:sp>
        <p:nvSpPr>
          <p:cNvPr id="14" name="Footer Placeholder 3">
            <a:extLst>
              <a:ext uri="{FF2B5EF4-FFF2-40B4-BE49-F238E27FC236}">
                <a16:creationId xmlns:a16="http://schemas.microsoft.com/office/drawing/2014/main" id="{18C1B1BF-35AE-4435-B335-5397400CFCAF}"/>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203921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989D1D-5FFB-8544-4451-ACAEB0BB20D1}"/>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4553B48D-79AA-9142-A083-419AB262C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3C12DAF-B4DF-A1C9-E43B-BE40F2D02196}"/>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5" name="Alatunnisteen paikkamerkki 4">
            <a:extLst>
              <a:ext uri="{FF2B5EF4-FFF2-40B4-BE49-F238E27FC236}">
                <a16:creationId xmlns:a16="http://schemas.microsoft.com/office/drawing/2014/main" id="{96686A47-7F4A-6B4F-3810-D2777AD4240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93C716-CFF6-CFBF-3EA5-39F363E2FB03}"/>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675541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A9233F-1DC1-249C-20A1-47100A59903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3030210-7AD8-5EC9-E692-A5A25A6465C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0AECDC0-ACFA-7116-25D2-26586F727860}"/>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5" name="Alatunnisteen paikkamerkki 4">
            <a:extLst>
              <a:ext uri="{FF2B5EF4-FFF2-40B4-BE49-F238E27FC236}">
                <a16:creationId xmlns:a16="http://schemas.microsoft.com/office/drawing/2014/main" id="{687A2283-7DC1-E7A8-C673-A8FDCF459E9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8ADB816-1F17-BDC2-95CC-61896E22523E}"/>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743993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5D9C53-A7A1-4310-F53F-1EA1D80FD20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AE833EA-FDE2-687A-99DC-9B74E3A4D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7244C843-4CD9-0905-CF71-4618B38C1391}"/>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5" name="Alatunnisteen paikkamerkki 4">
            <a:extLst>
              <a:ext uri="{FF2B5EF4-FFF2-40B4-BE49-F238E27FC236}">
                <a16:creationId xmlns:a16="http://schemas.microsoft.com/office/drawing/2014/main" id="{037E38C9-C639-C834-E798-87A5B10E5D1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C6C6941-0579-8633-1891-DF16D9373AE0}"/>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2147557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C336FE-1856-56C6-FDD6-AA47AD2F494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FA70F7E-CC4F-4389-F48C-A60CAC820BDB}"/>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A4BCA245-F73C-D151-0AEB-50F29FEB09A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978C1693-CF66-6F8E-E9FD-CD6BCDB2ADEB}"/>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6" name="Alatunnisteen paikkamerkki 5">
            <a:extLst>
              <a:ext uri="{FF2B5EF4-FFF2-40B4-BE49-F238E27FC236}">
                <a16:creationId xmlns:a16="http://schemas.microsoft.com/office/drawing/2014/main" id="{A91DF9CD-05CE-6810-728E-D91945B619D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D9AD2AF-D3AF-6BCE-0EEB-243052C3329C}"/>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1172020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C5BC91-9778-55CE-067C-78E8F0408828}"/>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8413AC1-77D2-7808-C131-219034E5C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882A06C-B2D5-04C2-5680-DC43AA3E642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7CB9E3A-B655-E4D6-6AF1-56CF487D7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18A5082-8B23-C1EF-87B1-D9D837E6866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D1F6D4B-683A-27AF-437D-0A4A1567A3AC}"/>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8" name="Alatunnisteen paikkamerkki 7">
            <a:extLst>
              <a:ext uri="{FF2B5EF4-FFF2-40B4-BE49-F238E27FC236}">
                <a16:creationId xmlns:a16="http://schemas.microsoft.com/office/drawing/2014/main" id="{8A8A3261-CF0F-63DB-E547-1A77A29ABC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47D4CBE-EEC6-BC36-E5A9-946DD99C9906}"/>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162132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One column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cxnSp>
        <p:nvCxnSpPr>
          <p:cNvPr id="7" name="Straight Connector 6">
            <a:extLst>
              <a:ext uri="{C183D7F6-B498-43B3-948B-1728B52AA6E4}">
                <adec:decorative xmlns:adec="http://schemas.microsoft.com/office/drawing/2017/decorative" val="1"/>
              </a:ext>
            </a:extLst>
          </p:cNvPr>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6"/>
          <p:cNvSpPr txBox="1">
            <a:spLocks/>
          </p:cNvSpPr>
          <p:nvPr userDrawn="1"/>
        </p:nvSpPr>
        <p:spPr>
          <a:xfrm>
            <a:off x="11229237" y="6434533"/>
            <a:ext cx="596900" cy="288000"/>
          </a:xfrm>
          <a:prstGeom prst="rect">
            <a:avLst/>
          </a:prstGeom>
        </p:spPr>
        <p:txBody>
          <a:bodyPr bIns="0" anchor="b" anchorCtr="0"/>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ext Placeholder 3">
            <a:extLst>
              <a:ext uri="{FF2B5EF4-FFF2-40B4-BE49-F238E27FC236}">
                <a16:creationId xmlns:a16="http://schemas.microsoft.com/office/drawing/2014/main" id="{E5850091-DE91-4ABD-940A-0370198AC971}"/>
              </a:ext>
            </a:extLst>
          </p:cNvPr>
          <p:cNvSpPr>
            <a:spLocks noGrp="1"/>
          </p:cNvSpPr>
          <p:nvPr userDrawn="1">
            <p:ph type="body" sz="quarter" idx="10"/>
          </p:nvPr>
        </p:nvSpPr>
        <p:spPr>
          <a:xfrm>
            <a:off x="464458" y="1614153"/>
            <a:ext cx="11263085"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15" name="Group 14">
            <a:extLst>
              <a:ext uri="{FF2B5EF4-FFF2-40B4-BE49-F238E27FC236}">
                <a16:creationId xmlns:a16="http://schemas.microsoft.com/office/drawing/2014/main" id="{968E268E-E269-4F8A-B127-81C11B561C19}"/>
              </a:ext>
              <a:ext uri="{C183D7F6-B498-43B3-948B-1728B52AA6E4}">
                <adec:decorative xmlns:adec="http://schemas.microsoft.com/office/drawing/2017/decorative" val="1"/>
              </a:ext>
            </a:extLst>
          </p:cNvPr>
          <p:cNvGrpSpPr/>
          <p:nvPr userDrawn="1"/>
        </p:nvGrpSpPr>
        <p:grpSpPr>
          <a:xfrm>
            <a:off x="458662" y="6241897"/>
            <a:ext cx="2847637" cy="494352"/>
            <a:chOff x="343996" y="4687773"/>
            <a:chExt cx="2135728" cy="370764"/>
          </a:xfrm>
        </p:grpSpPr>
        <p:sp>
          <p:nvSpPr>
            <p:cNvPr id="16" name="Freeform 5">
              <a:extLst>
                <a:ext uri="{FF2B5EF4-FFF2-40B4-BE49-F238E27FC236}">
                  <a16:creationId xmlns:a16="http://schemas.microsoft.com/office/drawing/2014/main" id="{61DF26C4-8C3F-4AD1-AFE3-01F787031615}"/>
                </a:ext>
              </a:extLst>
            </p:cNvPr>
            <p:cNvSpPr>
              <a:spLocks/>
            </p:cNvSpPr>
            <p:nvPr userDrawn="1"/>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7" name="Freeform 6">
              <a:extLst>
                <a:ext uri="{FF2B5EF4-FFF2-40B4-BE49-F238E27FC236}">
                  <a16:creationId xmlns:a16="http://schemas.microsoft.com/office/drawing/2014/main" id="{29925221-C0A1-477C-A41F-96328C2A4BE9}"/>
                </a:ext>
              </a:extLst>
            </p:cNvPr>
            <p:cNvSpPr>
              <a:spLocks/>
            </p:cNvSpPr>
            <p:nvPr userDrawn="1"/>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8" name="Freeform 7">
              <a:extLst>
                <a:ext uri="{FF2B5EF4-FFF2-40B4-BE49-F238E27FC236}">
                  <a16:creationId xmlns:a16="http://schemas.microsoft.com/office/drawing/2014/main" id="{E4FE8B61-9A22-4058-8C75-EB33D7771294}"/>
                </a:ext>
              </a:extLst>
            </p:cNvPr>
            <p:cNvSpPr>
              <a:spLocks/>
            </p:cNvSpPr>
            <p:nvPr userDrawn="1"/>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0" name="Freeform 8">
              <a:extLst>
                <a:ext uri="{FF2B5EF4-FFF2-40B4-BE49-F238E27FC236}">
                  <a16:creationId xmlns:a16="http://schemas.microsoft.com/office/drawing/2014/main" id="{31751F85-F1E2-4FC8-AF8A-CD1E9B2EAD5B}"/>
                </a:ext>
              </a:extLst>
            </p:cNvPr>
            <p:cNvSpPr>
              <a:spLocks noEditPoints="1"/>
            </p:cNvSpPr>
            <p:nvPr userDrawn="1"/>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0" name="Freeform 9">
              <a:extLst>
                <a:ext uri="{FF2B5EF4-FFF2-40B4-BE49-F238E27FC236}">
                  <a16:creationId xmlns:a16="http://schemas.microsoft.com/office/drawing/2014/main" id="{85C3A9DC-020B-44B2-9652-BBE10C749552}"/>
                </a:ext>
              </a:extLst>
            </p:cNvPr>
            <p:cNvSpPr>
              <a:spLocks noEditPoints="1"/>
            </p:cNvSpPr>
            <p:nvPr userDrawn="1"/>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DCD21988-C58B-4869-A7FC-3D074B3DE6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698" y="4885868"/>
              <a:ext cx="1554026" cy="172669"/>
            </a:xfrm>
            <a:prstGeom prst="rect">
              <a:avLst/>
            </a:prstGeom>
          </p:spPr>
        </p:pic>
      </p:grpSp>
      <p:sp>
        <p:nvSpPr>
          <p:cNvPr id="32" name="Footer Placeholder 3">
            <a:extLst>
              <a:ext uri="{FF2B5EF4-FFF2-40B4-BE49-F238E27FC236}">
                <a16:creationId xmlns:a16="http://schemas.microsoft.com/office/drawing/2014/main" id="{B2015789-2DE7-4B52-9246-F07FAEA21E96}"/>
              </a:ext>
            </a:extLst>
          </p:cNvPr>
          <p:cNvSpPr>
            <a:spLocks noGrp="1"/>
          </p:cNvSpPr>
          <p:nvPr>
            <p:ph type="ftr" sz="quarter" idx="3"/>
          </p:nvPr>
        </p:nvSpPr>
        <p:spPr>
          <a:xfrm>
            <a:off x="3683541" y="6118578"/>
            <a:ext cx="6312807"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33" name="Date Placeholder 2">
            <a:extLst>
              <a:ext uri="{FF2B5EF4-FFF2-40B4-BE49-F238E27FC236}">
                <a16:creationId xmlns:a16="http://schemas.microsoft.com/office/drawing/2014/main" id="{AB50C04F-328B-42FC-A7CA-F18550BF4BD1}"/>
              </a:ext>
            </a:extLst>
          </p:cNvPr>
          <p:cNvSpPr>
            <a:spLocks noGrp="1"/>
          </p:cNvSpPr>
          <p:nvPr>
            <p:ph type="dt" sz="half" idx="2"/>
          </p:nvPr>
        </p:nvSpPr>
        <p:spPr>
          <a:xfrm>
            <a:off x="10069002" y="6457047"/>
            <a:ext cx="106208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0BDD77C-B894-414B-90C2-975A579D7D69}" type="datetimeFigureOut">
              <a:rPr lang="fi-FI" smtClean="0"/>
              <a:pPr/>
              <a:t>27.4.2023</a:t>
            </a:fld>
            <a:endParaRPr lang="fi-FI"/>
          </a:p>
        </p:txBody>
      </p:sp>
    </p:spTree>
    <p:extLst>
      <p:ext uri="{BB962C8B-B14F-4D97-AF65-F5344CB8AC3E}">
        <p14:creationId xmlns:p14="http://schemas.microsoft.com/office/powerpoint/2010/main" val="667330172"/>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B1BA96-459B-8BA6-AFBB-0D1C8432C8A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E020003-32D2-A940-2356-CB95D4AF5A6A}"/>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4" name="Alatunnisteen paikkamerkki 3">
            <a:extLst>
              <a:ext uri="{FF2B5EF4-FFF2-40B4-BE49-F238E27FC236}">
                <a16:creationId xmlns:a16="http://schemas.microsoft.com/office/drawing/2014/main" id="{EB703053-3361-B660-0124-91689AE719C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4A068AC5-1EE1-96DE-F6ED-3FBA7D325F3E}"/>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359281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89A14A-493A-E74E-0521-8D02FA1C029A}"/>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3" name="Alatunnisteen paikkamerkki 2">
            <a:extLst>
              <a:ext uri="{FF2B5EF4-FFF2-40B4-BE49-F238E27FC236}">
                <a16:creationId xmlns:a16="http://schemas.microsoft.com/office/drawing/2014/main" id="{746ACB89-CE1A-3F32-4EA6-80C0701B24B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B125B37-2727-2005-4093-B524E04CE047}"/>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565439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B0B6D1-752E-92C7-11DA-4824984A56A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A65D01C-BE4E-B712-84C9-D8C322259B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4648A07-7CAB-36E5-57DA-D7E78AFB5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73186FA-68BB-2CFF-857C-E07DA1972C1D}"/>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6" name="Alatunnisteen paikkamerkki 5">
            <a:extLst>
              <a:ext uri="{FF2B5EF4-FFF2-40B4-BE49-F238E27FC236}">
                <a16:creationId xmlns:a16="http://schemas.microsoft.com/office/drawing/2014/main" id="{980909D0-BF47-3FB2-6BD7-EA16A22FFE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94EA96B-3EE1-8609-7E62-8EE7E0CC5B34}"/>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748805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A6A727-5F73-0927-74A6-879FBAC8B52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0C67493-D4AB-197F-94D4-D67D0931D3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AFEF43C-D066-A8E7-FC60-4344492D0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669C339-E835-F1F5-CEFA-23011CF68975}"/>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6" name="Alatunnisteen paikkamerkki 5">
            <a:extLst>
              <a:ext uri="{FF2B5EF4-FFF2-40B4-BE49-F238E27FC236}">
                <a16:creationId xmlns:a16="http://schemas.microsoft.com/office/drawing/2014/main" id="{320CF8BC-1D57-D1BC-7B88-8623C4746C8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AB2F51C-B156-8F18-5F84-D18FA8ABCBE6}"/>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277140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9691A5-DDEB-93A7-DDCD-F1B72CFCC54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AA43968E-D947-8C83-1201-6D11CE5DE382}"/>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914BFFC-9D64-987C-AC66-1F33A491E307}"/>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5" name="Alatunnisteen paikkamerkki 4">
            <a:extLst>
              <a:ext uri="{FF2B5EF4-FFF2-40B4-BE49-F238E27FC236}">
                <a16:creationId xmlns:a16="http://schemas.microsoft.com/office/drawing/2014/main" id="{1C88A87D-F474-C442-B56C-983A9760AE0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9BCA42F-EC79-9A5E-3F49-8120F8DEE195}"/>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443135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58EDC51-68FD-042C-BE27-D70E2AECC21A}"/>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26814D8-FA60-DFD4-AA3B-FF040A3DE3D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700D64C-3D45-77E1-D71F-B19A5013FD29}"/>
              </a:ext>
            </a:extLst>
          </p:cNvPr>
          <p:cNvSpPr>
            <a:spLocks noGrp="1"/>
          </p:cNvSpPr>
          <p:nvPr>
            <p:ph type="dt" sz="half" idx="10"/>
          </p:nvPr>
        </p:nvSpPr>
        <p:spPr/>
        <p:txBody>
          <a:bodyPr/>
          <a:lstStyle/>
          <a:p>
            <a:fld id="{92C4FE53-EA12-4270-A3EB-B072D39DC302}" type="datetimeFigureOut">
              <a:rPr lang="fi-FI" smtClean="0"/>
              <a:t>27.4.2023</a:t>
            </a:fld>
            <a:endParaRPr lang="fi-FI"/>
          </a:p>
        </p:txBody>
      </p:sp>
      <p:sp>
        <p:nvSpPr>
          <p:cNvPr id="5" name="Alatunnisteen paikkamerkki 4">
            <a:extLst>
              <a:ext uri="{FF2B5EF4-FFF2-40B4-BE49-F238E27FC236}">
                <a16:creationId xmlns:a16="http://schemas.microsoft.com/office/drawing/2014/main" id="{F57F54FC-7532-8078-ED82-217A758064E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106F62C-B38F-E9B0-D757-8BA89C07FF6B}"/>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400773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Content 1">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6F05764-F47E-4182-8A8D-5543727E923D}"/>
              </a:ext>
            </a:extLst>
          </p:cNvPr>
          <p:cNvSpPr>
            <a:spLocks noGrp="1"/>
          </p:cNvSpPr>
          <p:nvPr>
            <p:ph type="dt" sz="half" idx="10"/>
          </p:nvPr>
        </p:nvSpPr>
        <p:spPr/>
        <p:txBody>
          <a:bodyPr/>
          <a:lstStyle/>
          <a:p>
            <a:fld id="{7411DC33-F91A-4317-806A-E8D2A3D7D178}" type="datetimeFigureOut">
              <a:rPr lang="fi-FI" smtClean="0"/>
              <a:t>27.4.2023</a:t>
            </a:fld>
            <a:endParaRPr lang="fi-FI"/>
          </a:p>
        </p:txBody>
      </p:sp>
      <p:sp>
        <p:nvSpPr>
          <p:cNvPr id="5" name="Alatunnisteen paikkamerkki 4">
            <a:extLst>
              <a:ext uri="{FF2B5EF4-FFF2-40B4-BE49-F238E27FC236}">
                <a16:creationId xmlns:a16="http://schemas.microsoft.com/office/drawing/2014/main" id="{DFDE6F35-C599-4FDC-94CD-79B965E61C8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CA8D8B-9DB4-4AA6-BE02-4A96538AD2CB}"/>
              </a:ext>
            </a:extLst>
          </p:cNvPr>
          <p:cNvSpPr>
            <a:spLocks noGrp="1"/>
          </p:cNvSpPr>
          <p:nvPr>
            <p:ph type="sldNum" sz="quarter" idx="12"/>
          </p:nvPr>
        </p:nvSpPr>
        <p:spPr/>
        <p:txBody>
          <a:bodyPr/>
          <a:lstStyle/>
          <a:p>
            <a:fld id="{AEB5B13B-25DF-4FAF-8E4E-F9C761B2CC8A}" type="slidenum">
              <a:rPr lang="fi-FI" smtClean="0"/>
              <a:t>‹#›</a:t>
            </a:fld>
            <a:endParaRPr lang="fi-FI"/>
          </a:p>
        </p:txBody>
      </p:sp>
      <p:sp>
        <p:nvSpPr>
          <p:cNvPr id="7" name="Otsikon paikkamerkki 1">
            <a:extLst>
              <a:ext uri="{FF2B5EF4-FFF2-40B4-BE49-F238E27FC236}">
                <a16:creationId xmlns:a16="http://schemas.microsoft.com/office/drawing/2014/main" id="{66694C03-9B77-407C-AC2F-5E79E0663781}"/>
              </a:ext>
            </a:extLst>
          </p:cNvPr>
          <p:cNvSpPr>
            <a:spLocks noGrp="1"/>
          </p:cNvSpPr>
          <p:nvPr>
            <p:ph type="title"/>
          </p:nvPr>
        </p:nvSpPr>
        <p:spPr>
          <a:xfrm>
            <a:off x="499621" y="502285"/>
            <a:ext cx="11114202" cy="945515"/>
          </a:xfrm>
          <a:prstGeom prst="rect">
            <a:avLst/>
          </a:prstGeom>
        </p:spPr>
        <p:txBody>
          <a:bodyPr vert="horz" lIns="91440" tIns="45720" rIns="91440" bIns="45720" rtlCol="0" anchor="ctr">
            <a:normAutofit/>
          </a:bodyPr>
          <a:lstStyle/>
          <a:p>
            <a:r>
              <a:rPr lang="fi-FI"/>
              <a:t>Muokkaa ots. perustyyl. napsautt.</a:t>
            </a:r>
          </a:p>
        </p:txBody>
      </p:sp>
      <p:sp>
        <p:nvSpPr>
          <p:cNvPr id="8" name="Tekstin paikkamerkki 2">
            <a:extLst>
              <a:ext uri="{FF2B5EF4-FFF2-40B4-BE49-F238E27FC236}">
                <a16:creationId xmlns:a16="http://schemas.microsoft.com/office/drawing/2014/main" id="{C76592B0-DE47-4229-9FD9-9176987D8411}"/>
              </a:ext>
            </a:extLst>
          </p:cNvPr>
          <p:cNvSpPr>
            <a:spLocks noGrp="1"/>
          </p:cNvSpPr>
          <p:nvPr>
            <p:ph idx="1"/>
          </p:nvPr>
        </p:nvSpPr>
        <p:spPr>
          <a:xfrm>
            <a:off x="499621" y="1666754"/>
            <a:ext cx="11114202" cy="4337805"/>
          </a:xfrm>
          <a:prstGeom prst="rect">
            <a:avLst/>
          </a:prstGeom>
        </p:spPr>
        <p:txBody>
          <a:bodyPr vert="horz" lIns="91440" tIns="45720" rIns="91440" bIns="45720" rtlCol="0">
            <a:normAutofit/>
          </a:bodyPr>
          <a:lstStyle>
            <a:lvl1pPr marL="0" indent="0">
              <a:buFont typeface="Arial" panose="020B0604020202020204" pitchFamily="34" charset="0"/>
              <a:buNone/>
              <a:defRPr sz="2000"/>
            </a:lvl1pPr>
            <a:lvl2pPr>
              <a:defRPr sz="1800"/>
            </a:lvl2pPr>
            <a:lvl3pPr>
              <a:defRPr sz="1600"/>
            </a:lvl3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350676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lumns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0" name="Text Placeholder 3">
            <a:extLst>
              <a:ext uri="{FF2B5EF4-FFF2-40B4-BE49-F238E27FC236}">
                <a16:creationId xmlns:a16="http://schemas.microsoft.com/office/drawing/2014/main" id="{80149E21-0525-4296-AC33-4A789BA5F8C8}"/>
              </a:ext>
            </a:extLst>
          </p:cNvPr>
          <p:cNvSpPr>
            <a:spLocks noGrp="1"/>
          </p:cNvSpPr>
          <p:nvPr>
            <p:ph type="body" sz="quarter" idx="10"/>
          </p:nvPr>
        </p:nvSpPr>
        <p:spPr>
          <a:xfrm>
            <a:off x="464458" y="1614153"/>
            <a:ext cx="56315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9" name="Text Placeholder 3">
            <a:extLst>
              <a:ext uri="{FF2B5EF4-FFF2-40B4-BE49-F238E27FC236}">
                <a16:creationId xmlns:a16="http://schemas.microsoft.com/office/drawing/2014/main" id="{F699A2DA-DF98-452C-9BFF-1217D80BA83B}"/>
              </a:ext>
            </a:extLst>
          </p:cNvPr>
          <p:cNvSpPr>
            <a:spLocks noGrp="1"/>
          </p:cNvSpPr>
          <p:nvPr>
            <p:ph type="body" sz="quarter" idx="11"/>
          </p:nvPr>
        </p:nvSpPr>
        <p:spPr>
          <a:xfrm>
            <a:off x="6299201" y="1614151"/>
            <a:ext cx="54283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16" name="Straight Connector 15">
            <a:extLst>
              <a:ext uri="{FF2B5EF4-FFF2-40B4-BE49-F238E27FC236}">
                <a16:creationId xmlns:a16="http://schemas.microsoft.com/office/drawing/2014/main" id="{7A2F77CB-A67C-40C8-B6B1-53F8F96D06C5}"/>
              </a:ext>
              <a:ext uri="{C183D7F6-B498-43B3-948B-1728B52AA6E4}">
                <adec:decorative xmlns:adec="http://schemas.microsoft.com/office/drawing/2017/decorative" val="1"/>
              </a:ext>
            </a:extLst>
          </p:cNvPr>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6">
            <a:extLst>
              <a:ext uri="{FF2B5EF4-FFF2-40B4-BE49-F238E27FC236}">
                <a16:creationId xmlns:a16="http://schemas.microsoft.com/office/drawing/2014/main" id="{D45C7E9D-4ED5-4EB3-A890-E0E54F9D8F59}"/>
              </a:ext>
            </a:extLst>
          </p:cNvPr>
          <p:cNvSpPr txBox="1">
            <a:spLocks/>
          </p:cNvSpPr>
          <p:nvPr userDrawn="1"/>
        </p:nvSpPr>
        <p:spPr>
          <a:xfrm>
            <a:off x="11229237" y="6434533"/>
            <a:ext cx="596900" cy="288000"/>
          </a:xfrm>
          <a:prstGeom prst="rect">
            <a:avLst/>
          </a:prstGeom>
        </p:spPr>
        <p:txBody>
          <a:bodyPr bIns="0" anchor="b" anchorCtr="0"/>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8" name="Group 17">
            <a:extLst>
              <a:ext uri="{FF2B5EF4-FFF2-40B4-BE49-F238E27FC236}">
                <a16:creationId xmlns:a16="http://schemas.microsoft.com/office/drawing/2014/main" id="{C16903C8-4746-4BE1-9048-2AF88C6DEDF6}"/>
              </a:ext>
              <a:ext uri="{C183D7F6-B498-43B3-948B-1728B52AA6E4}">
                <adec:decorative xmlns:adec="http://schemas.microsoft.com/office/drawing/2017/decorative" val="1"/>
              </a:ext>
            </a:extLst>
          </p:cNvPr>
          <p:cNvGrpSpPr/>
          <p:nvPr userDrawn="1"/>
        </p:nvGrpSpPr>
        <p:grpSpPr>
          <a:xfrm>
            <a:off x="458662" y="6241897"/>
            <a:ext cx="2847637" cy="494352"/>
            <a:chOff x="343996" y="4687773"/>
            <a:chExt cx="2135728" cy="370764"/>
          </a:xfrm>
        </p:grpSpPr>
        <p:sp>
          <p:nvSpPr>
            <p:cNvPr id="19" name="Freeform 5">
              <a:extLst>
                <a:ext uri="{FF2B5EF4-FFF2-40B4-BE49-F238E27FC236}">
                  <a16:creationId xmlns:a16="http://schemas.microsoft.com/office/drawing/2014/main" id="{2FDAF392-9528-4D04-AE0F-85904CC6F630}"/>
                </a:ext>
              </a:extLst>
            </p:cNvPr>
            <p:cNvSpPr>
              <a:spLocks/>
            </p:cNvSpPr>
            <p:nvPr userDrawn="1"/>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1" name="Freeform 6">
              <a:extLst>
                <a:ext uri="{FF2B5EF4-FFF2-40B4-BE49-F238E27FC236}">
                  <a16:creationId xmlns:a16="http://schemas.microsoft.com/office/drawing/2014/main" id="{A17835C5-7B1D-4766-B924-775A44E38902}"/>
                </a:ext>
              </a:extLst>
            </p:cNvPr>
            <p:cNvSpPr>
              <a:spLocks/>
            </p:cNvSpPr>
            <p:nvPr userDrawn="1"/>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2" name="Freeform 7">
              <a:extLst>
                <a:ext uri="{FF2B5EF4-FFF2-40B4-BE49-F238E27FC236}">
                  <a16:creationId xmlns:a16="http://schemas.microsoft.com/office/drawing/2014/main" id="{C6BAB49A-4540-45F9-AD65-6BFDADBA3DD0}"/>
                </a:ext>
              </a:extLst>
            </p:cNvPr>
            <p:cNvSpPr>
              <a:spLocks/>
            </p:cNvSpPr>
            <p:nvPr userDrawn="1"/>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3" name="Freeform 8">
              <a:extLst>
                <a:ext uri="{FF2B5EF4-FFF2-40B4-BE49-F238E27FC236}">
                  <a16:creationId xmlns:a16="http://schemas.microsoft.com/office/drawing/2014/main" id="{9DA57818-7BE5-4D1B-9289-FEC23DE83915}"/>
                </a:ext>
              </a:extLst>
            </p:cNvPr>
            <p:cNvSpPr>
              <a:spLocks noEditPoints="1"/>
            </p:cNvSpPr>
            <p:nvPr userDrawn="1"/>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4" name="Freeform 9">
              <a:extLst>
                <a:ext uri="{FF2B5EF4-FFF2-40B4-BE49-F238E27FC236}">
                  <a16:creationId xmlns:a16="http://schemas.microsoft.com/office/drawing/2014/main" id="{0D25F84C-9B16-49D1-9158-0A57EB7DDA98}"/>
                </a:ext>
              </a:extLst>
            </p:cNvPr>
            <p:cNvSpPr>
              <a:spLocks noEditPoints="1"/>
            </p:cNvSpPr>
            <p:nvPr userDrawn="1"/>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C63B34DF-9170-4017-ADD7-54D35A81B3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698" y="4885868"/>
              <a:ext cx="1554026" cy="172669"/>
            </a:xfrm>
            <a:prstGeom prst="rect">
              <a:avLst/>
            </a:prstGeom>
          </p:spPr>
        </p:pic>
      </p:grpSp>
      <p:sp>
        <p:nvSpPr>
          <p:cNvPr id="28" name="Footer Placeholder 3">
            <a:extLst>
              <a:ext uri="{FF2B5EF4-FFF2-40B4-BE49-F238E27FC236}">
                <a16:creationId xmlns:a16="http://schemas.microsoft.com/office/drawing/2014/main" id="{3506D17B-749C-4BE5-8E35-65F952AED586}"/>
              </a:ext>
            </a:extLst>
          </p:cNvPr>
          <p:cNvSpPr>
            <a:spLocks noGrp="1"/>
          </p:cNvSpPr>
          <p:nvPr>
            <p:ph type="ftr" sz="quarter" idx="3"/>
          </p:nvPr>
        </p:nvSpPr>
        <p:spPr>
          <a:xfrm>
            <a:off x="3683541" y="6118578"/>
            <a:ext cx="6312807"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30" name="Date Placeholder 2">
            <a:extLst>
              <a:ext uri="{FF2B5EF4-FFF2-40B4-BE49-F238E27FC236}">
                <a16:creationId xmlns:a16="http://schemas.microsoft.com/office/drawing/2014/main" id="{D5E17E50-64ED-414A-AD60-66146F5DFE62}"/>
              </a:ext>
            </a:extLst>
          </p:cNvPr>
          <p:cNvSpPr>
            <a:spLocks noGrp="1"/>
          </p:cNvSpPr>
          <p:nvPr>
            <p:ph type="dt" sz="half" idx="2"/>
          </p:nvPr>
        </p:nvSpPr>
        <p:spPr>
          <a:xfrm>
            <a:off x="10069002" y="6457047"/>
            <a:ext cx="106208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0BDD77C-B894-414B-90C2-975A579D7D69}" type="datetimeFigureOut">
              <a:rPr lang="fi-FI" smtClean="0"/>
              <a:pPr/>
              <a:t>27.4.2023</a:t>
            </a:fld>
            <a:endParaRPr lang="fi-FI"/>
          </a:p>
        </p:txBody>
      </p:sp>
    </p:spTree>
    <p:extLst>
      <p:ext uri="{BB962C8B-B14F-4D97-AF65-F5344CB8AC3E}">
        <p14:creationId xmlns:p14="http://schemas.microsoft.com/office/powerpoint/2010/main" val="162505330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tsikkodia">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0C3F0629-25AD-498D-859D-435014510A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5618" t="26228" r="3416" b="25356"/>
          <a:stretch>
            <a:fillRect/>
          </a:stretch>
        </p:blipFill>
        <p:spPr bwMode="auto">
          <a:xfrm>
            <a:off x="5520000" y="1104000"/>
            <a:ext cx="2550823"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8">
            <a:extLst>
              <a:ext uri="{FF2B5EF4-FFF2-40B4-BE49-F238E27FC236}">
                <a16:creationId xmlns:a16="http://schemas.microsoft.com/office/drawing/2014/main" id="{31043DD5-A29D-44DF-9F0E-7ACE11140284}"/>
              </a:ext>
            </a:extLst>
          </p:cNvPr>
          <p:cNvSpPr>
            <a:spLocks noChangeArrowheads="1"/>
          </p:cNvSpPr>
          <p:nvPr userDrawn="1"/>
        </p:nvSpPr>
        <p:spPr bwMode="auto">
          <a:xfrm>
            <a:off x="5520000" y="6309321"/>
            <a:ext cx="7103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defRPr/>
            </a:pPr>
            <a:r>
              <a:rPr lang="fi-FI" sz="1200" i="0" spc="27">
                <a:latin typeface="Verdana" pitchFamily="34" charset="0"/>
                <a:cs typeface="Arial" charset="0"/>
              </a:rPr>
              <a:t>Työtä ja hyvinvointia</a:t>
            </a:r>
            <a:r>
              <a:rPr lang="fi-FI" sz="1200" i="0">
                <a:latin typeface="Verdana" pitchFamily="34" charset="0"/>
                <a:cs typeface="Arial" charset="0"/>
              </a:rPr>
              <a:t> </a:t>
            </a:r>
            <a:r>
              <a:rPr lang="fi-FI" sz="1200" i="0" spc="27">
                <a:latin typeface="Verdana" pitchFamily="34" charset="0"/>
                <a:cs typeface="Arial" charset="0"/>
              </a:rPr>
              <a:t>koko</a:t>
            </a:r>
            <a:r>
              <a:rPr lang="fi-FI" sz="1200" i="0">
                <a:latin typeface="Verdana" pitchFamily="34" charset="0"/>
                <a:cs typeface="Arial" charset="0"/>
              </a:rPr>
              <a:t> </a:t>
            </a:r>
            <a:r>
              <a:rPr lang="fi-FI" sz="1200" i="0" spc="27">
                <a:latin typeface="Verdana" pitchFamily="34" charset="0"/>
                <a:cs typeface="Arial" charset="0"/>
              </a:rPr>
              <a:t>Suomeen </a:t>
            </a:r>
            <a:r>
              <a:rPr lang="fi-FI" sz="1200" i="1" spc="27">
                <a:latin typeface="Verdana" pitchFamily="34" charset="0"/>
                <a:cs typeface="Arial" charset="0"/>
              </a:rPr>
              <a:t>● </a:t>
            </a:r>
            <a:r>
              <a:rPr lang="fi-FI" sz="1200" spc="-13">
                <a:latin typeface="Verdana" pitchFamily="34" charset="0"/>
                <a:cs typeface="Arial" charset="0"/>
              </a:rPr>
              <a:t>Matkailu</a:t>
            </a:r>
            <a:r>
              <a:rPr lang="fi-FI" sz="1200" spc="-27">
                <a:latin typeface="Verdana" pitchFamily="34" charset="0"/>
                <a:cs typeface="Arial" charset="0"/>
              </a:rPr>
              <a:t>- ja </a:t>
            </a:r>
            <a:r>
              <a:rPr lang="fi-FI" sz="1200" spc="-13">
                <a:latin typeface="Verdana" pitchFamily="34" charset="0"/>
                <a:cs typeface="Arial" charset="0"/>
              </a:rPr>
              <a:t>Ravintolapalvelut</a:t>
            </a:r>
            <a:r>
              <a:rPr lang="fi-FI" sz="1200" spc="-27">
                <a:latin typeface="Verdana" pitchFamily="34" charset="0"/>
                <a:cs typeface="Arial" charset="0"/>
              </a:rPr>
              <a:t> </a:t>
            </a:r>
            <a:r>
              <a:rPr lang="fi-FI" sz="1200" spc="-13">
                <a:latin typeface="Verdana" pitchFamily="34" charset="0"/>
                <a:cs typeface="Arial" charset="0"/>
              </a:rPr>
              <a:t>MaRa</a:t>
            </a:r>
            <a:r>
              <a:rPr lang="fi-FI" sz="1200" spc="-27">
                <a:latin typeface="Verdana" pitchFamily="34" charset="0"/>
                <a:cs typeface="Arial" charset="0"/>
              </a:rPr>
              <a:t> ry</a:t>
            </a:r>
          </a:p>
        </p:txBody>
      </p:sp>
      <p:sp>
        <p:nvSpPr>
          <p:cNvPr id="25" name="Tekstin paikkamerkki 24">
            <a:extLst>
              <a:ext uri="{FF2B5EF4-FFF2-40B4-BE49-F238E27FC236}">
                <a16:creationId xmlns:a16="http://schemas.microsoft.com/office/drawing/2014/main" id="{06FBD8CD-C20B-4333-8A92-DA605D1E0223}"/>
              </a:ext>
            </a:extLst>
          </p:cNvPr>
          <p:cNvSpPr>
            <a:spLocks noGrp="1"/>
          </p:cNvSpPr>
          <p:nvPr>
            <p:ph type="body" sz="quarter" idx="13" hasCustomPrompt="1"/>
          </p:nvPr>
        </p:nvSpPr>
        <p:spPr>
          <a:xfrm>
            <a:off x="5520000" y="2704946"/>
            <a:ext cx="6239373" cy="532033"/>
          </a:xfrm>
        </p:spPr>
        <p:txBody>
          <a:bodyPr>
            <a:noAutofit/>
          </a:bodyPr>
          <a:lstStyle>
            <a:lvl1pPr marL="0" indent="0">
              <a:buNone/>
              <a:defRPr sz="2667">
                <a:latin typeface="Verdana" panose="020B0604030504040204" pitchFamily="34" charset="0"/>
                <a:ea typeface="Verdana" panose="020B0604030504040204" pitchFamily="34" charset="0"/>
              </a:defRPr>
            </a:lvl1pPr>
          </a:lstStyle>
          <a:p>
            <a:pPr lvl="0"/>
            <a:r>
              <a:rPr lang="fi-FI">
                <a:latin typeface="Verdana" panose="020B0604030504040204" pitchFamily="34" charset="0"/>
                <a:ea typeface="Verdana" panose="020B0604030504040204" pitchFamily="34" charset="0"/>
              </a:rPr>
              <a:t>Apuotsikko</a:t>
            </a:r>
            <a:endParaRPr lang="fi-FI"/>
          </a:p>
        </p:txBody>
      </p:sp>
      <p:sp>
        <p:nvSpPr>
          <p:cNvPr id="27" name="Tekstin paikkamerkki 26">
            <a:extLst>
              <a:ext uri="{FF2B5EF4-FFF2-40B4-BE49-F238E27FC236}">
                <a16:creationId xmlns:a16="http://schemas.microsoft.com/office/drawing/2014/main" id="{DC4E697E-005D-4A00-9142-117DD2C4C417}"/>
              </a:ext>
            </a:extLst>
          </p:cNvPr>
          <p:cNvSpPr>
            <a:spLocks noGrp="1"/>
          </p:cNvSpPr>
          <p:nvPr>
            <p:ph type="body" sz="quarter" idx="14" hasCustomPrompt="1"/>
          </p:nvPr>
        </p:nvSpPr>
        <p:spPr>
          <a:xfrm>
            <a:off x="5520000" y="3281011"/>
            <a:ext cx="6239373" cy="713127"/>
          </a:xfrm>
        </p:spPr>
        <p:txBody>
          <a:bodyPr>
            <a:noAutofit/>
          </a:bodyPr>
          <a:lstStyle>
            <a:lvl1pPr marL="0" indent="0">
              <a:buNone/>
              <a:defRPr sz="4267" b="1">
                <a:solidFill>
                  <a:srgbClr val="2A487F"/>
                </a:solidFill>
                <a:latin typeface="Verdana" panose="020B0604030504040204" pitchFamily="34" charset="0"/>
                <a:ea typeface="Verdana" panose="020B0604030504040204" pitchFamily="34" charset="0"/>
              </a:defRPr>
            </a:lvl1pPr>
          </a:lstStyle>
          <a:p>
            <a:pPr lvl="0"/>
            <a:r>
              <a:rPr lang="fi-FI"/>
              <a:t>Otsikko</a:t>
            </a:r>
          </a:p>
        </p:txBody>
      </p:sp>
      <p:sp>
        <p:nvSpPr>
          <p:cNvPr id="29" name="Tekstin paikkamerkki 28">
            <a:extLst>
              <a:ext uri="{FF2B5EF4-FFF2-40B4-BE49-F238E27FC236}">
                <a16:creationId xmlns:a16="http://schemas.microsoft.com/office/drawing/2014/main" id="{91B476A8-8269-42C4-8745-C7B52A5AFA84}"/>
              </a:ext>
            </a:extLst>
          </p:cNvPr>
          <p:cNvSpPr>
            <a:spLocks noGrp="1"/>
          </p:cNvSpPr>
          <p:nvPr>
            <p:ph type="body" sz="quarter" idx="15" hasCustomPrompt="1"/>
          </p:nvPr>
        </p:nvSpPr>
        <p:spPr>
          <a:xfrm>
            <a:off x="5520000" y="4197085"/>
            <a:ext cx="6239373" cy="330200"/>
          </a:xfrm>
        </p:spPr>
        <p:txBody>
          <a:bodyPr>
            <a:noAutofit/>
          </a:bodyPr>
          <a:lstStyle>
            <a:lvl1pPr marL="0" indent="0">
              <a:buNone/>
              <a:defRPr sz="1467">
                <a:latin typeface="Verdana" panose="020B0604030504040204" pitchFamily="34" charset="0"/>
                <a:ea typeface="Verdana" panose="020B0604030504040204" pitchFamily="34" charset="0"/>
              </a:defRPr>
            </a:lvl1pPr>
          </a:lstStyle>
          <a:p>
            <a:pPr lvl="0"/>
            <a:r>
              <a:rPr lang="fi-FI"/>
              <a:t>Päivämäärä ja esittäjä</a:t>
            </a:r>
          </a:p>
        </p:txBody>
      </p:sp>
    </p:spTree>
    <p:extLst>
      <p:ext uri="{BB962C8B-B14F-4D97-AF65-F5344CB8AC3E}">
        <p14:creationId xmlns:p14="http://schemas.microsoft.com/office/powerpoint/2010/main" val="58371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4E4EC6D-CDF1-4ED7-8CC9-08AE9672A4A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80000" y="6000000"/>
            <a:ext cx="1209301"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Sisällön paikkamerkki 17">
            <a:extLst>
              <a:ext uri="{FF2B5EF4-FFF2-40B4-BE49-F238E27FC236}">
                <a16:creationId xmlns:a16="http://schemas.microsoft.com/office/drawing/2014/main" id="{6A7B2E2F-B391-4184-B56A-456693E1E55A}"/>
              </a:ext>
            </a:extLst>
          </p:cNvPr>
          <p:cNvSpPr>
            <a:spLocks noGrp="1"/>
          </p:cNvSpPr>
          <p:nvPr>
            <p:ph sz="quarter" idx="10"/>
          </p:nvPr>
        </p:nvSpPr>
        <p:spPr>
          <a:xfrm>
            <a:off x="609600" y="1220755"/>
            <a:ext cx="10972800" cy="4752479"/>
          </a:xfrm>
        </p:spPr>
        <p:txBody>
          <a:bodyPr>
            <a:normAutofit/>
          </a:bodyPr>
          <a:lstStyle>
            <a:lvl1pPr>
              <a:defRPr sz="2400">
                <a:latin typeface="Verdana" panose="020B0604030504040204" pitchFamily="34" charset="0"/>
                <a:ea typeface="Verdana" panose="020B0604030504040204" pitchFamily="34" charset="0"/>
              </a:defRPr>
            </a:lvl1pPr>
            <a:lvl2pPr>
              <a:defRPr sz="2133">
                <a:latin typeface="Verdana" panose="020B0604030504040204" pitchFamily="34" charset="0"/>
                <a:ea typeface="Verdana" panose="020B0604030504040204" pitchFamily="34" charset="0"/>
              </a:defRPr>
            </a:lvl2pPr>
            <a:lvl3pPr>
              <a:defRPr sz="2133">
                <a:latin typeface="Verdana" panose="020B0604030504040204" pitchFamily="34" charset="0"/>
                <a:ea typeface="Verdana" panose="020B0604030504040204" pitchFamily="34" charset="0"/>
              </a:defRPr>
            </a:lvl3pPr>
            <a:lvl4pPr>
              <a:defRPr sz="1867">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20" name="Tekstin paikkamerkki 19">
            <a:extLst>
              <a:ext uri="{FF2B5EF4-FFF2-40B4-BE49-F238E27FC236}">
                <a16:creationId xmlns:a16="http://schemas.microsoft.com/office/drawing/2014/main" id="{5CF9F40E-D336-47E1-B1C3-8DB43F14E222}"/>
              </a:ext>
            </a:extLst>
          </p:cNvPr>
          <p:cNvSpPr>
            <a:spLocks noGrp="1"/>
          </p:cNvSpPr>
          <p:nvPr>
            <p:ph type="body" sz="quarter" idx="11" hasCustomPrompt="1"/>
          </p:nvPr>
        </p:nvSpPr>
        <p:spPr>
          <a:xfrm>
            <a:off x="609600" y="398699"/>
            <a:ext cx="10972800" cy="822056"/>
          </a:xfrm>
        </p:spPr>
        <p:txBody>
          <a:bodyPr>
            <a:normAutofit/>
          </a:bodyPr>
          <a:lstStyle>
            <a:lvl1pPr marL="0" indent="0">
              <a:buNone/>
              <a:defRPr sz="3200" b="1">
                <a:solidFill>
                  <a:srgbClr val="2A487F"/>
                </a:solidFill>
                <a:latin typeface="Verdana" panose="020B0604030504040204" pitchFamily="34" charset="0"/>
                <a:ea typeface="Verdana" panose="020B0604030504040204" pitchFamily="34" charset="0"/>
              </a:defRPr>
            </a:lvl1pPr>
          </a:lstStyle>
          <a:p>
            <a:pPr lvl="0"/>
            <a:r>
              <a:rPr lang="fi-FI"/>
              <a:t>Otsikko</a:t>
            </a:r>
          </a:p>
        </p:txBody>
      </p:sp>
      <p:sp>
        <p:nvSpPr>
          <p:cNvPr id="7" name="Dian numeron paikkamerkki 5">
            <a:extLst>
              <a:ext uri="{FF2B5EF4-FFF2-40B4-BE49-F238E27FC236}">
                <a16:creationId xmlns:a16="http://schemas.microsoft.com/office/drawing/2014/main" id="{DF03E85D-A415-45E3-BFBA-269328A5D459}"/>
              </a:ext>
            </a:extLst>
          </p:cNvPr>
          <p:cNvSpPr>
            <a:spLocks noGrp="1"/>
          </p:cNvSpPr>
          <p:nvPr>
            <p:ph type="sldNum" sz="quarter" idx="4"/>
          </p:nvPr>
        </p:nvSpPr>
        <p:spPr>
          <a:xfrm>
            <a:off x="601511" y="634665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064E2CB-33B7-40EE-A85A-9A3259854675}" type="slidenum">
              <a:rPr lang="fi-FI" smtClean="0"/>
              <a:pPr/>
              <a:t>‹#›</a:t>
            </a:fld>
            <a:endParaRPr lang="fi-FI"/>
          </a:p>
        </p:txBody>
      </p:sp>
    </p:spTree>
    <p:extLst>
      <p:ext uri="{BB962C8B-B14F-4D97-AF65-F5344CB8AC3E}">
        <p14:creationId xmlns:p14="http://schemas.microsoft.com/office/powerpoint/2010/main" val="161356665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9.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image" Target="../media/image1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9C38F43-DA14-4CCD-93C1-5D10008811FB}"/>
              </a:ext>
            </a:extLst>
          </p:cNvPr>
          <p:cNvSpPr>
            <a:spLocks noGrp="1"/>
          </p:cNvSpPr>
          <p:nvPr>
            <p:ph type="title"/>
          </p:nvPr>
        </p:nvSpPr>
        <p:spPr>
          <a:xfrm>
            <a:off x="499621" y="502285"/>
            <a:ext cx="11114202" cy="94551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851044F-A89D-4DFC-A7B9-62F6E032C1DC}"/>
              </a:ext>
            </a:extLst>
          </p:cNvPr>
          <p:cNvSpPr>
            <a:spLocks noGrp="1"/>
          </p:cNvSpPr>
          <p:nvPr>
            <p:ph type="body" idx="1"/>
          </p:nvPr>
        </p:nvSpPr>
        <p:spPr>
          <a:xfrm>
            <a:off x="499621" y="1581784"/>
            <a:ext cx="11114202" cy="4422775"/>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774668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9" r:id="rId5"/>
    <p:sldLayoutId id="2147483721" r:id="rId6"/>
    <p:sldLayoutId id="2147483723"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041CEEB-AA6D-4DBD-82A0-CCECA65F4BEA}"/>
              </a:ext>
            </a:extLst>
          </p:cNvPr>
          <p:cNvSpPr>
            <a:spLocks noGrp="1"/>
          </p:cNvSpPr>
          <p:nvPr>
            <p:ph type="dt" sz="half" idx="2"/>
          </p:nvPr>
        </p:nvSpPr>
        <p:spPr>
          <a:xfrm>
            <a:off x="7956222" y="6443541"/>
            <a:ext cx="2394409" cy="247454"/>
          </a:xfrm>
          <a:prstGeom prst="rect">
            <a:avLst/>
          </a:prstGeom>
        </p:spPr>
        <p:txBody>
          <a:bodyPr vert="horz" lIns="91440" tIns="45720" rIns="91440" bIns="45720" rtlCol="0" anchor="ctr"/>
          <a:lstStyle>
            <a:lvl1pPr algn="l">
              <a:defRPr sz="1200">
                <a:solidFill>
                  <a:schemeClr val="tx1">
                    <a:tint val="75000"/>
                  </a:schemeClr>
                </a:solidFill>
              </a:defRPr>
            </a:lvl1pPr>
          </a:lstStyle>
          <a:p>
            <a:fld id="{7411DC33-F91A-4317-806A-E8D2A3D7D178}" type="datetimeFigureOut">
              <a:rPr lang="fi-FI" smtClean="0"/>
              <a:t>27.4.2023</a:t>
            </a:fld>
            <a:endParaRPr lang="fi-FI"/>
          </a:p>
        </p:txBody>
      </p:sp>
      <p:sp>
        <p:nvSpPr>
          <p:cNvPr id="5" name="Alatunnisteen paikkamerkki 4">
            <a:extLst>
              <a:ext uri="{FF2B5EF4-FFF2-40B4-BE49-F238E27FC236}">
                <a16:creationId xmlns:a16="http://schemas.microsoft.com/office/drawing/2014/main" id="{A82CC2FF-054F-44E0-AA0C-140EA4EDE749}"/>
              </a:ext>
            </a:extLst>
          </p:cNvPr>
          <p:cNvSpPr>
            <a:spLocks noGrp="1"/>
          </p:cNvSpPr>
          <p:nvPr>
            <p:ph type="ftr" sz="quarter" idx="3"/>
          </p:nvPr>
        </p:nvSpPr>
        <p:spPr>
          <a:xfrm>
            <a:off x="3689809" y="6443541"/>
            <a:ext cx="4114800"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CEC3861-1AEA-4C31-97BB-96C9521F7023}"/>
              </a:ext>
            </a:extLst>
          </p:cNvPr>
          <p:cNvSpPr>
            <a:spLocks noGrp="1"/>
          </p:cNvSpPr>
          <p:nvPr>
            <p:ph type="sldNum" sz="quarter" idx="4"/>
          </p:nvPr>
        </p:nvSpPr>
        <p:spPr>
          <a:xfrm>
            <a:off x="10502244" y="6443541"/>
            <a:ext cx="1111579" cy="247454"/>
          </a:xfrm>
          <a:prstGeom prst="rect">
            <a:avLst/>
          </a:prstGeom>
        </p:spPr>
        <p:txBody>
          <a:bodyPr vert="horz" lIns="91440" tIns="45720" rIns="91440" bIns="45720" rtlCol="0" anchor="ctr"/>
          <a:lstStyle>
            <a:lvl1pPr algn="r">
              <a:defRPr sz="1200">
                <a:solidFill>
                  <a:schemeClr val="tx1">
                    <a:tint val="75000"/>
                  </a:schemeClr>
                </a:solidFill>
              </a:defRPr>
            </a:lvl1pPr>
          </a:lstStyle>
          <a:p>
            <a:fld id="{AEB5B13B-25DF-4FAF-8E4E-F9C761B2CC8A}" type="slidenum">
              <a:rPr lang="fi-FI" smtClean="0"/>
              <a:t>‹#›</a:t>
            </a:fld>
            <a:endParaRPr lang="fi-FI"/>
          </a:p>
        </p:txBody>
      </p:sp>
      <p:sp>
        <p:nvSpPr>
          <p:cNvPr id="9" name="Otsikon paikkamerkki 1">
            <a:extLst>
              <a:ext uri="{FF2B5EF4-FFF2-40B4-BE49-F238E27FC236}">
                <a16:creationId xmlns:a16="http://schemas.microsoft.com/office/drawing/2014/main" id="{FF7F1B9B-0DF9-4B00-9000-59D731DA26A0}"/>
              </a:ext>
            </a:extLst>
          </p:cNvPr>
          <p:cNvSpPr>
            <a:spLocks noGrp="1"/>
          </p:cNvSpPr>
          <p:nvPr>
            <p:ph type="title"/>
          </p:nvPr>
        </p:nvSpPr>
        <p:spPr>
          <a:xfrm>
            <a:off x="499621" y="502285"/>
            <a:ext cx="11114202" cy="94551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2">
            <a:extLst>
              <a:ext uri="{FF2B5EF4-FFF2-40B4-BE49-F238E27FC236}">
                <a16:creationId xmlns:a16="http://schemas.microsoft.com/office/drawing/2014/main" id="{7518C29B-47B6-47BA-A0FB-7BD55916F0B0}"/>
              </a:ext>
            </a:extLst>
          </p:cNvPr>
          <p:cNvSpPr>
            <a:spLocks noGrp="1"/>
          </p:cNvSpPr>
          <p:nvPr>
            <p:ph type="body" idx="1"/>
          </p:nvPr>
        </p:nvSpPr>
        <p:spPr>
          <a:xfrm>
            <a:off x="499621" y="1581784"/>
            <a:ext cx="11114202" cy="4422775"/>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p:txBody>
      </p:sp>
      <p:pic>
        <p:nvPicPr>
          <p:cNvPr id="12" name="Kuva 11">
            <a:extLst>
              <a:ext uri="{FF2B5EF4-FFF2-40B4-BE49-F238E27FC236}">
                <a16:creationId xmlns:a16="http://schemas.microsoft.com/office/drawing/2014/main" id="{F8B201EC-A4BD-DAC1-90A1-809520157E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21232" y="6208549"/>
            <a:ext cx="2712710" cy="430991"/>
          </a:xfrm>
          <a:prstGeom prst="rect">
            <a:avLst/>
          </a:prstGeom>
        </p:spPr>
      </p:pic>
    </p:spTree>
    <p:extLst>
      <p:ext uri="{BB962C8B-B14F-4D97-AF65-F5344CB8AC3E}">
        <p14:creationId xmlns:p14="http://schemas.microsoft.com/office/powerpoint/2010/main" val="684864064"/>
      </p:ext>
    </p:extLst>
  </p:cSld>
  <p:clrMap bg1="lt1" tx1="dk1" bg2="lt2" tx2="dk2" accent1="accent1" accent2="accent2" accent3="accent3" accent4="accent4" accent5="accent5" accent6="accent6" hlink="hlink" folHlink="folHlink"/>
  <p:sldLayoutIdLst>
    <p:sldLayoutId id="2147483667" r:id="rId1"/>
    <p:sldLayoutId id="2147483678" r:id="rId2"/>
    <p:sldLayoutId id="2147483668" r:id="rId3"/>
    <p:sldLayoutId id="2147483669" r:id="rId4"/>
    <p:sldLayoutId id="2147483670" r:id="rId5"/>
    <p:sldLayoutId id="2147483722" r:id="rId6"/>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9C38F43-DA14-4CCD-93C1-5D10008811FB}"/>
              </a:ext>
            </a:extLst>
          </p:cNvPr>
          <p:cNvSpPr>
            <a:spLocks noGrp="1"/>
          </p:cNvSpPr>
          <p:nvPr>
            <p:ph type="title"/>
          </p:nvPr>
        </p:nvSpPr>
        <p:spPr>
          <a:xfrm>
            <a:off x="499621" y="365125"/>
            <a:ext cx="11114202"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851044F-A89D-4DFC-A7B9-62F6E032C1DC}"/>
              </a:ext>
            </a:extLst>
          </p:cNvPr>
          <p:cNvSpPr>
            <a:spLocks noGrp="1"/>
          </p:cNvSpPr>
          <p:nvPr>
            <p:ph type="body" idx="1"/>
          </p:nvPr>
        </p:nvSpPr>
        <p:spPr>
          <a:xfrm>
            <a:off x="499621" y="1825625"/>
            <a:ext cx="11114202" cy="423581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39846350"/>
      </p:ext>
    </p:extLst>
  </p:cSld>
  <p:clrMap bg1="lt1" tx1="dk1" bg2="lt2" tx2="dk2" accent1="accent1" accent2="accent2" accent3="accent3" accent4="accent4" accent5="accent5" accent6="accent6" hlink="hlink" folHlink="folHlink"/>
  <p:sldLayoutIdLst>
    <p:sldLayoutId id="2147483677" r:id="rId1"/>
    <p:sldLayoutId id="2147483673" r:id="rId2"/>
    <p:sldLayoutId id="2147483674" r:id="rId3"/>
    <p:sldLayoutId id="2147483675" r:id="rId4"/>
    <p:sldLayoutId id="2147483676" r:id="rId5"/>
    <p:sldLayoutId id="2147483694" r:id="rId6"/>
    <p:sldLayoutId id="2147483740" r:id="rId7"/>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9C38F43-DA14-4CCD-93C1-5D10008811FB}"/>
              </a:ext>
            </a:extLst>
          </p:cNvPr>
          <p:cNvSpPr>
            <a:spLocks noGrp="1"/>
          </p:cNvSpPr>
          <p:nvPr>
            <p:ph type="title"/>
          </p:nvPr>
        </p:nvSpPr>
        <p:spPr>
          <a:xfrm>
            <a:off x="499621" y="365125"/>
            <a:ext cx="11114202"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851044F-A89D-4DFC-A7B9-62F6E032C1DC}"/>
              </a:ext>
            </a:extLst>
          </p:cNvPr>
          <p:cNvSpPr>
            <a:spLocks noGrp="1"/>
          </p:cNvSpPr>
          <p:nvPr>
            <p:ph type="body" idx="1"/>
          </p:nvPr>
        </p:nvSpPr>
        <p:spPr>
          <a:xfrm>
            <a:off x="499621" y="1825625"/>
            <a:ext cx="11114202" cy="423581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561616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Group 12"/>
          <p:cNvGrpSpPr/>
          <p:nvPr userDrawn="1"/>
        </p:nvGrpSpPr>
        <p:grpSpPr>
          <a:xfrm>
            <a:off x="458662" y="6221676"/>
            <a:ext cx="665647" cy="449656"/>
            <a:chOff x="343996" y="4687773"/>
            <a:chExt cx="499235" cy="337242"/>
          </a:xfrm>
        </p:grpSpPr>
        <p:sp>
          <p:nvSpPr>
            <p:cNvPr id="14" name="Freeform 5"/>
            <p:cNvSpPr>
              <a:spLocks/>
            </p:cNvSpPr>
            <p:nvPr/>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5" name="Freeform 6"/>
            <p:cNvSpPr>
              <a:spLocks/>
            </p:cNvSpPr>
            <p:nvPr/>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6" name="Freeform 7"/>
            <p:cNvSpPr>
              <a:spLocks/>
            </p:cNvSpPr>
            <p:nvPr/>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7" name="Freeform 8"/>
            <p:cNvSpPr>
              <a:spLocks noEditPoints="1"/>
            </p:cNvSpPr>
            <p:nvPr/>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8" name="Freeform 9"/>
            <p:cNvSpPr>
              <a:spLocks noEditPoints="1"/>
            </p:cNvSpPr>
            <p:nvPr/>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grpSp>
      <p:pic>
        <p:nvPicPr>
          <p:cNvPr id="19" name="Picture 2" descr="C:\Essi yleiset\LUKE töitä\Powerpoint-pohjat\Esityspohja 2019\c_natural_resources_white.png"/>
          <p:cNvPicPr>
            <a:picLocks noChangeAspect="1" noChangeArrowheads="1"/>
          </p:cNvPicPr>
          <p:nvPr userDrawn="1"/>
        </p:nvPicPr>
        <p:blipFill>
          <a:blip r:embed="rId27" cstate="print">
            <a:extLst>
              <a:ext uri="{28A0092B-C50C-407E-A947-70E740481C1C}">
                <a14:useLocalDpi xmlns:a14="http://schemas.microsoft.com/office/drawing/2010/main"/>
              </a:ext>
            </a:extLst>
          </a:blip>
          <a:srcRect/>
          <a:stretch>
            <a:fillRect/>
          </a:stretch>
        </p:blipFill>
        <p:spPr bwMode="auto">
          <a:xfrm>
            <a:off x="1234266" y="6536788"/>
            <a:ext cx="2959689" cy="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0711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Lst>
  <p:hf hdr="0"/>
  <p:txStyles>
    <p:titleStyle>
      <a:lvl1pPr algn="l" defTabSz="609585" rtl="0" eaLnBrk="1" fontAlgn="base" hangingPunct="1">
        <a:spcBef>
          <a:spcPct val="0"/>
        </a:spcBef>
        <a:spcAft>
          <a:spcPct val="0"/>
        </a:spcAft>
        <a:defRPr sz="3467" kern="1200">
          <a:solidFill>
            <a:schemeClr val="accent1"/>
          </a:solidFill>
          <a:latin typeface="Arial"/>
          <a:ea typeface="ＭＳ Ｐゴシック" charset="0"/>
          <a:cs typeface="Arial"/>
        </a:defRPr>
      </a:lvl1pPr>
      <a:lvl2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2pPr>
      <a:lvl3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3pPr>
      <a:lvl4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4pPr>
      <a:lvl5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5pPr>
      <a:lvl6pPr marL="609585" algn="l" defTabSz="609585" rtl="0" eaLnBrk="1" fontAlgn="base" hangingPunct="1">
        <a:spcBef>
          <a:spcPct val="0"/>
        </a:spcBef>
        <a:spcAft>
          <a:spcPct val="0"/>
        </a:spcAft>
        <a:defRPr sz="3467">
          <a:solidFill>
            <a:schemeClr val="accent1"/>
          </a:solidFill>
          <a:latin typeface="Arial" charset="0"/>
          <a:ea typeface="ＭＳ Ｐゴシック" charset="0"/>
        </a:defRPr>
      </a:lvl6pPr>
      <a:lvl7pPr marL="1219170" algn="l" defTabSz="609585" rtl="0" eaLnBrk="1" fontAlgn="base" hangingPunct="1">
        <a:spcBef>
          <a:spcPct val="0"/>
        </a:spcBef>
        <a:spcAft>
          <a:spcPct val="0"/>
        </a:spcAft>
        <a:defRPr sz="3467">
          <a:solidFill>
            <a:schemeClr val="accent1"/>
          </a:solidFill>
          <a:latin typeface="Arial" charset="0"/>
          <a:ea typeface="ＭＳ Ｐゴシック" charset="0"/>
        </a:defRPr>
      </a:lvl7pPr>
      <a:lvl8pPr marL="1828754" algn="l" defTabSz="609585" rtl="0" eaLnBrk="1" fontAlgn="base" hangingPunct="1">
        <a:spcBef>
          <a:spcPct val="0"/>
        </a:spcBef>
        <a:spcAft>
          <a:spcPct val="0"/>
        </a:spcAft>
        <a:defRPr sz="3467">
          <a:solidFill>
            <a:schemeClr val="accent1"/>
          </a:solidFill>
          <a:latin typeface="Arial" charset="0"/>
          <a:ea typeface="ＭＳ Ｐゴシック" charset="0"/>
        </a:defRPr>
      </a:lvl8pPr>
      <a:lvl9pPr marL="2438339" algn="l" defTabSz="609585" rtl="0" eaLnBrk="1" fontAlgn="base" hangingPunct="1">
        <a:spcBef>
          <a:spcPct val="0"/>
        </a:spcBef>
        <a:spcAft>
          <a:spcPct val="0"/>
        </a:spcAft>
        <a:defRPr sz="3467">
          <a:solidFill>
            <a:schemeClr val="accent1"/>
          </a:solidFill>
          <a:latin typeface="Arial" charset="0"/>
          <a:ea typeface="ＭＳ Ｐゴシック" charset="0"/>
        </a:defRPr>
      </a:lvl9pPr>
    </p:titleStyle>
    <p:bodyStyle>
      <a:lvl1pPr algn="l" defTabSz="609585" rtl="0" eaLnBrk="1" fontAlgn="base" hangingPunct="1">
        <a:spcBef>
          <a:spcPct val="20000"/>
        </a:spcBef>
        <a:spcAft>
          <a:spcPct val="0"/>
        </a:spcAft>
        <a:defRPr sz="2667" kern="1200">
          <a:solidFill>
            <a:schemeClr val="tx1"/>
          </a:solidFill>
          <a:latin typeface="Arial"/>
          <a:ea typeface="ＭＳ Ｐゴシック" charset="0"/>
          <a:cs typeface="Arial"/>
        </a:defRPr>
      </a:lvl1pPr>
      <a:lvl2pPr marL="990575" indent="-380990"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2pPr>
      <a:lvl3pPr marL="1523962" indent="-304792"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3pPr>
      <a:lvl4pPr marL="2133547" indent="-304792" algn="l" defTabSz="609585" rtl="0" eaLnBrk="1" fontAlgn="base" hangingPunct="1">
        <a:spcBef>
          <a:spcPct val="20000"/>
        </a:spcBef>
        <a:spcAft>
          <a:spcPct val="0"/>
        </a:spcAft>
        <a:buFont typeface="Arial" charset="0"/>
        <a:buChar char="–"/>
        <a:defRPr sz="2133" kern="1200">
          <a:solidFill>
            <a:schemeClr val="tx1"/>
          </a:solidFill>
          <a:latin typeface="Arial"/>
          <a:ea typeface="ＭＳ Ｐゴシック" charset="0"/>
          <a:cs typeface="Arial"/>
        </a:defRPr>
      </a:lvl4pPr>
      <a:lvl5pPr marL="2743131" indent="-304792" algn="l" defTabSz="609585" rtl="0" eaLnBrk="1" fontAlgn="base" hangingPunct="1">
        <a:spcBef>
          <a:spcPct val="20000"/>
        </a:spcBef>
        <a:spcAft>
          <a:spcPct val="0"/>
        </a:spcAft>
        <a:buFont typeface="Arial" charset="0"/>
        <a:buChar char="»"/>
        <a:defRPr sz="2133"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49EB063-C825-6849-F602-97506A0C7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6C529835-3FBE-C62D-1869-58351E84A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5D424C0-C07E-20E1-D8B5-62B09A8E1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4FE53-EA12-4270-A3EB-B072D39DC302}" type="datetimeFigureOut">
              <a:rPr lang="fi-FI" smtClean="0"/>
              <a:t>27.4.2023</a:t>
            </a:fld>
            <a:endParaRPr lang="fi-FI"/>
          </a:p>
        </p:txBody>
      </p:sp>
      <p:sp>
        <p:nvSpPr>
          <p:cNvPr id="5" name="Alatunnisteen paikkamerkki 4">
            <a:extLst>
              <a:ext uri="{FF2B5EF4-FFF2-40B4-BE49-F238E27FC236}">
                <a16:creationId xmlns:a16="http://schemas.microsoft.com/office/drawing/2014/main" id="{BC464DAC-1EF9-5077-DF34-5F4CD5B728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332AA76-E07C-936F-7572-30B2114798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198F7-ED4F-4F0E-8974-A4245319187C}" type="slidenum">
              <a:rPr lang="fi-FI" smtClean="0"/>
              <a:t>‹#›</a:t>
            </a:fld>
            <a:endParaRPr lang="fi-FI"/>
          </a:p>
        </p:txBody>
      </p:sp>
    </p:spTree>
    <p:extLst>
      <p:ext uri="{BB962C8B-B14F-4D97-AF65-F5344CB8AC3E}">
        <p14:creationId xmlns:p14="http://schemas.microsoft.com/office/powerpoint/2010/main" val="366342720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sitoumus2050.fi/materiaalisitoumukset#/?commitmentType=583644&amp;category=materiaalisitoumukset" TargetMode="External"/><Relationship Id="rId2" Type="http://schemas.openxmlformats.org/officeDocument/2006/relationships/hyperlink" Target="https://www.motiva.fi/ratkaisut/materiaalitehokkuus/materiaalitehokkuuden_sitoumukset/elintarvikealan_sitoumus" TargetMode="Externa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hyperlink" Target="https://www.unep.org/resources/report/unep-food-waste-index-report-202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hyperlink" Target="https://ym.fi/jatteet/jatelaki"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hyperlink" Target="https://jukuri.luke.fi/handle/10024/55298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hyperlink" Target="https://ym.fi/jatteet/jatelaki" TargetMode="External"/><Relationship Id="rId4" Type="http://schemas.openxmlformats.org/officeDocument/2006/relationships/hyperlink" Target="http://urn.fi/URN:ISBN:978-952-380-590-3"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projects.luke.fi/ravintolafoorumi/" TargetMode="External"/><Relationship Id="rId7" Type="http://schemas.openxmlformats.org/officeDocument/2006/relationships/image" Target="../media/image50.png"/><Relationship Id="rId12"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projects.luke.fi/ravintolafoorumi/ajankohtaista/" TargetMode="External"/><Relationship Id="rId11" Type="http://schemas.openxmlformats.org/officeDocument/2006/relationships/image" Target="../media/image54.png"/><Relationship Id="rId5" Type="http://schemas.openxmlformats.org/officeDocument/2006/relationships/hyperlink" Target="https://projects.luke.fi/ravintolafoorumi/ruokahavikinmittaaminen/" TargetMode="External"/><Relationship Id="rId10" Type="http://schemas.openxmlformats.org/officeDocument/2006/relationships/image" Target="../media/image53.png"/><Relationship Id="rId4" Type="http://schemas.openxmlformats.org/officeDocument/2006/relationships/hyperlink" Target="https://projects.luke.fi/ravintolafoorumi/koulutusmateriaalit/" TargetMode="External"/><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ruokahavikkitiekartta.fi/" TargetMode="External"/><Relationship Id="rId7" Type="http://schemas.openxmlformats.org/officeDocument/2006/relationships/hyperlink" Target="https://eur03.safelinks.protection.outlook.com/?url=https%3A%2F%2Fruokahavikkitiekartta.fi%2F&amp;data=05%7C01%7Cmarita.kettunen%40luke.fi%7C517783004e9b44eacd5208db30e1e4c2%7C7c14dfa4c0fc47259f0476a443deb095%7C0%7C0%7C638157518978176015%7CUnknown%7CTWFpbGZsb3d8eyJWIjoiMC4wLjAwMDAiLCJQIjoiV2luMzIiLCJBTiI6Ik1haWwiLCJXVCI6Mn0%3D%7C3000%7C%7C%7C&amp;sdata=yOwDFl4rBm7Brt1Izk1sYiv%2Bxo%2BusM0Rq12HeFbpzY4%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projects.luke.fi/ruokahavikkiseuranta/tiekartta/"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7.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hyperlink" Target="https://projects.luke.fi/ravintolafoorumi/hankkeet/" TargetMode="External"/><Relationship Id="rId3" Type="http://schemas.openxmlformats.org/officeDocument/2006/relationships/diagramLayout" Target="../diagrams/layout1.xml"/><Relationship Id="rId7" Type="http://schemas.openxmlformats.org/officeDocument/2006/relationships/image" Target="../media/image58.jpeg"/><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8" Type="http://schemas.openxmlformats.org/officeDocument/2006/relationships/hyperlink" Target="https://projects.luke.fi/ravintolafoorumi/hankkeet/" TargetMode="External"/><Relationship Id="rId3" Type="http://schemas.openxmlformats.org/officeDocument/2006/relationships/diagramLayout" Target="../diagrams/layout2.xml"/><Relationship Id="rId7" Type="http://schemas.openxmlformats.org/officeDocument/2006/relationships/image" Target="../media/image58.jpeg"/><Relationship Id="rId2" Type="http://schemas.openxmlformats.org/officeDocument/2006/relationships/diagramData" Target="../diagrams/data2.xml"/><Relationship Id="rId1" Type="http://schemas.openxmlformats.org/officeDocument/2006/relationships/slideLayout" Target="../slideLayouts/slideLayout6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openxmlformats.org/officeDocument/2006/relationships/hyperlink" Target="http://www.luke.fi/uutiskirje" TargetMode="Externa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hyperlink" Target="http://www.luke.fi/" TargetMode="External"/><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motiva.fi/ratkaisut/materiaalitehokkuus/materiaalitehokkuuden_sitoumukset/elintarvikealan_sitoumus"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727A86-1207-076D-7CF4-3805886C95FE}"/>
              </a:ext>
            </a:extLst>
          </p:cNvPr>
          <p:cNvSpPr>
            <a:spLocks noGrp="1"/>
          </p:cNvSpPr>
          <p:nvPr>
            <p:ph type="ctrTitle"/>
          </p:nvPr>
        </p:nvSpPr>
        <p:spPr>
          <a:xfrm>
            <a:off x="774224" y="2036192"/>
            <a:ext cx="5587247" cy="2903494"/>
          </a:xfrm>
        </p:spPr>
        <p:txBody>
          <a:bodyPr>
            <a:normAutofit fontScale="90000"/>
          </a:bodyPr>
          <a:lstStyle/>
          <a:p>
            <a:br>
              <a:rPr lang="fi-FI" dirty="0"/>
            </a:br>
            <a:r>
              <a:rPr lang="fi-FI" b="0" dirty="0"/>
              <a:t>Vauhtia ravintoloiden ruokahävikin vähentämiseen</a:t>
            </a:r>
            <a:br>
              <a:rPr lang="fi-FI" dirty="0"/>
            </a:br>
            <a:br>
              <a:rPr lang="fi-FI" dirty="0"/>
            </a:br>
            <a:endParaRPr lang="fi-FI" dirty="0"/>
          </a:p>
        </p:txBody>
      </p:sp>
      <p:sp>
        <p:nvSpPr>
          <p:cNvPr id="3" name="Alaotsikko 2">
            <a:extLst>
              <a:ext uri="{FF2B5EF4-FFF2-40B4-BE49-F238E27FC236}">
                <a16:creationId xmlns:a16="http://schemas.microsoft.com/office/drawing/2014/main" id="{6B456099-F138-B4F4-58CB-637F2A946D7C}"/>
              </a:ext>
            </a:extLst>
          </p:cNvPr>
          <p:cNvSpPr>
            <a:spLocks noGrp="1"/>
          </p:cNvSpPr>
          <p:nvPr>
            <p:ph type="subTitle" idx="1"/>
          </p:nvPr>
        </p:nvSpPr>
        <p:spPr/>
        <p:txBody>
          <a:bodyPr>
            <a:normAutofit lnSpcReduction="10000"/>
          </a:bodyPr>
          <a:lstStyle/>
          <a:p>
            <a:r>
              <a:rPr lang="fi-FI"/>
              <a:t>Työpaja ravitsemispalveluille</a:t>
            </a:r>
          </a:p>
          <a:p>
            <a:r>
              <a:rPr lang="fi-FI"/>
              <a:t>30.3.2023</a:t>
            </a:r>
          </a:p>
        </p:txBody>
      </p:sp>
      <p:pic>
        <p:nvPicPr>
          <p:cNvPr id="6" name="Picture Placeholder 5" descr="A table is filled with food&#10;&#10;Description automatically generated with medium confidence">
            <a:extLst>
              <a:ext uri="{FF2B5EF4-FFF2-40B4-BE49-F238E27FC236}">
                <a16:creationId xmlns:a16="http://schemas.microsoft.com/office/drawing/2014/main" id="{A14D0805-40E7-4620-ABEF-55EE6EE0DC6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p:pic>
      <p:pic>
        <p:nvPicPr>
          <p:cNvPr id="5" name="Picture 4" descr="Graphical user interface, application&#10;&#10;Description automatically generated with medium confidence">
            <a:extLst>
              <a:ext uri="{FF2B5EF4-FFF2-40B4-BE49-F238E27FC236}">
                <a16:creationId xmlns:a16="http://schemas.microsoft.com/office/drawing/2014/main" id="{3078F915-4872-4B73-96E3-D1D6AF049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183" y="894577"/>
            <a:ext cx="4246082" cy="890807"/>
          </a:xfrm>
          <a:prstGeom prst="rect">
            <a:avLst/>
          </a:prstGeom>
        </p:spPr>
      </p:pic>
    </p:spTree>
    <p:extLst>
      <p:ext uri="{BB962C8B-B14F-4D97-AF65-F5344CB8AC3E}">
        <p14:creationId xmlns:p14="http://schemas.microsoft.com/office/powerpoint/2010/main" val="378786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p:txBody>
          <a:bodyPr>
            <a:normAutofit/>
          </a:bodyPr>
          <a:lstStyle/>
          <a:p>
            <a:r>
              <a:rPr lang="fi-FI"/>
              <a:t>Sitoumuskausi 2022–2026</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10</a:t>
            </a:fld>
            <a:endParaRPr lang="fi-FI"/>
          </a:p>
        </p:txBody>
      </p:sp>
      <p:pic>
        <p:nvPicPr>
          <p:cNvPr id="5" name="Content Placeholder 6" descr="Diagram&#10;&#10;Description automatically generated">
            <a:extLst>
              <a:ext uri="{FF2B5EF4-FFF2-40B4-BE49-F238E27FC236}">
                <a16:creationId xmlns:a16="http://schemas.microsoft.com/office/drawing/2014/main" id="{A4A381D1-9E54-480E-A564-C26997EF5D6E}"/>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val="0"/>
              </a:ext>
            </a:extLst>
          </a:blip>
          <a:srcRect l="5735" r="5832"/>
          <a:stretch/>
        </p:blipFill>
        <p:spPr>
          <a:xfrm>
            <a:off x="719286" y="1221319"/>
            <a:ext cx="10427636" cy="4607949"/>
          </a:xfrm>
          <a:noFill/>
        </p:spPr>
      </p:pic>
      <p:sp>
        <p:nvSpPr>
          <p:cNvPr id="2" name="Tekstiruutu 1">
            <a:extLst>
              <a:ext uri="{FF2B5EF4-FFF2-40B4-BE49-F238E27FC236}">
                <a16:creationId xmlns:a16="http://schemas.microsoft.com/office/drawing/2014/main" id="{C12F5162-3C24-B993-D651-7AE57F52373F}"/>
              </a:ext>
            </a:extLst>
          </p:cNvPr>
          <p:cNvSpPr txBox="1"/>
          <p:nvPr/>
        </p:nvSpPr>
        <p:spPr>
          <a:xfrm>
            <a:off x="763685" y="5895252"/>
            <a:ext cx="8928992" cy="420564"/>
          </a:xfrm>
          <a:prstGeom prst="rect">
            <a:avLst/>
          </a:prstGeom>
          <a:noFill/>
        </p:spPr>
        <p:txBody>
          <a:bodyPr wrap="square" rtlCol="0">
            <a:spAutoFit/>
          </a:bodyPr>
          <a:lstStyle/>
          <a:p>
            <a:r>
              <a:rPr lang="fi-FI" sz="2133">
                <a:solidFill>
                  <a:schemeClr val="accent5">
                    <a:lumMod val="75000"/>
                  </a:schemeClr>
                </a:solidFill>
              </a:rPr>
              <a:t>Motiva mukana koordinaattorina ja help deskin tarjoajana</a:t>
            </a:r>
            <a:r>
              <a:rPr lang="fi-FI" sz="2133"/>
              <a:t>.</a:t>
            </a:r>
          </a:p>
        </p:txBody>
      </p:sp>
    </p:spTree>
    <p:extLst>
      <p:ext uri="{BB962C8B-B14F-4D97-AF65-F5344CB8AC3E}">
        <p14:creationId xmlns:p14="http://schemas.microsoft.com/office/powerpoint/2010/main" val="351786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7FDAF838-948D-4020-990E-9C7B3CBEFB75}"/>
              </a:ext>
            </a:extLst>
          </p:cNvPr>
          <p:cNvSpPr>
            <a:spLocks noGrp="1"/>
          </p:cNvSpPr>
          <p:nvPr>
            <p:ph sz="quarter" idx="10"/>
          </p:nvPr>
        </p:nvSpPr>
        <p:spPr>
          <a:xfrm>
            <a:off x="2063552" y="1220755"/>
            <a:ext cx="9518848" cy="4752479"/>
          </a:xfrm>
        </p:spPr>
        <p:txBody>
          <a:bodyPr>
            <a:normAutofit fontScale="85000" lnSpcReduction="20000"/>
          </a:bodyPr>
          <a:lstStyle/>
          <a:p>
            <a:pPr marL="0" indent="0" defTabSz="1006032" fontAlgn="base">
              <a:lnSpc>
                <a:spcPct val="120000"/>
              </a:lnSpc>
              <a:spcBef>
                <a:spcPct val="0"/>
              </a:spcBef>
              <a:spcAft>
                <a:spcPts val="1333"/>
              </a:spcAft>
              <a:buClr>
                <a:srgbClr val="C89E5A"/>
              </a:buClr>
              <a:buNone/>
              <a:defRPr/>
            </a:pPr>
            <a:r>
              <a:rPr lang="fi-FI" sz="2800" b="1" spc="-44">
                <a:solidFill>
                  <a:srgbClr val="2B3D4E"/>
                </a:solidFill>
              </a:rPr>
              <a:t>Elintarvikejätteen ja ruokahävikin vähentäminen </a:t>
            </a:r>
            <a:r>
              <a:rPr lang="fi-FI" sz="2800" spc="-44">
                <a:solidFill>
                  <a:srgbClr val="2B3D4E"/>
                </a:solidFill>
              </a:rPr>
              <a:t>elintarviketeollisuudessa, päivittäistavarakaupassa ja </a:t>
            </a:r>
            <a:r>
              <a:rPr lang="fi-FI" sz="2800" b="1" spc="-44">
                <a:solidFill>
                  <a:srgbClr val="2B3D4E"/>
                </a:solidFill>
              </a:rPr>
              <a:t>ravintoloissa</a:t>
            </a:r>
            <a:r>
              <a:rPr lang="fi-FI" sz="2800" spc="-44">
                <a:solidFill>
                  <a:srgbClr val="2B3D4E"/>
                </a:solidFill>
              </a:rPr>
              <a:t> </a:t>
            </a:r>
            <a:br>
              <a:rPr lang="fi-FI" spc="-44">
                <a:solidFill>
                  <a:srgbClr val="2B3D4E"/>
                </a:solidFill>
              </a:rPr>
            </a:br>
            <a:br>
              <a:rPr lang="fi-FI" spc="-44">
                <a:solidFill>
                  <a:srgbClr val="2B3D4E"/>
                </a:solidFill>
              </a:rPr>
            </a:br>
            <a:r>
              <a:rPr lang="fi-FI" sz="2800" b="1" spc="-44">
                <a:solidFill>
                  <a:srgbClr val="2B3D4E"/>
                </a:solidFill>
              </a:rPr>
              <a:t>Elintarvikepakkausten materiaalitehokkuuden parantaminen </a:t>
            </a:r>
            <a:r>
              <a:rPr lang="fi-FI" sz="2800" spc="-44">
                <a:solidFill>
                  <a:srgbClr val="2B3D4E"/>
                </a:solidFill>
              </a:rPr>
              <a:t>elintarviketeollisuudessa, päivittäistavarakaupassa ja </a:t>
            </a:r>
            <a:r>
              <a:rPr lang="fi-FI" sz="2800" b="1" spc="-44">
                <a:solidFill>
                  <a:srgbClr val="2B3D4E"/>
                </a:solidFill>
              </a:rPr>
              <a:t>ravintoloissa</a:t>
            </a:r>
            <a:r>
              <a:rPr lang="fi-FI" sz="2800" spc="-44">
                <a:solidFill>
                  <a:srgbClr val="2B3D4E"/>
                </a:solidFill>
              </a:rPr>
              <a:t>. Esim.</a:t>
            </a:r>
          </a:p>
          <a:p>
            <a:pPr marL="533387" lvl="1" indent="0" defTabSz="1006032" fontAlgn="base">
              <a:spcBef>
                <a:spcPct val="0"/>
              </a:spcBef>
              <a:spcAft>
                <a:spcPts val="1333"/>
              </a:spcAft>
              <a:buClr>
                <a:srgbClr val="C89E5A"/>
              </a:buClr>
              <a:buNone/>
              <a:defRPr/>
            </a:pPr>
            <a:r>
              <a:rPr lang="fi-FI" spc="-44">
                <a:solidFill>
                  <a:srgbClr val="2B3D4E"/>
                </a:solidFill>
              </a:rPr>
              <a:t>- pakkausten uudelleen käyttö</a:t>
            </a:r>
          </a:p>
          <a:p>
            <a:pPr marL="533387" lvl="1" indent="0" defTabSz="1006032" fontAlgn="base">
              <a:spcBef>
                <a:spcPct val="0"/>
              </a:spcBef>
              <a:spcAft>
                <a:spcPts val="1333"/>
              </a:spcAft>
              <a:buClr>
                <a:srgbClr val="C89E5A"/>
              </a:buClr>
              <a:buNone/>
              <a:defRPr/>
            </a:pPr>
            <a:r>
              <a:rPr lang="fi-FI" spc="-44">
                <a:solidFill>
                  <a:srgbClr val="2B3D4E"/>
                </a:solidFill>
              </a:rPr>
              <a:t>- pakkausten kierrättäminen materiaalina</a:t>
            </a:r>
          </a:p>
          <a:p>
            <a:pPr marL="533387" lvl="1" indent="0" defTabSz="1006032" fontAlgn="base">
              <a:spcBef>
                <a:spcPct val="0"/>
              </a:spcBef>
              <a:spcAft>
                <a:spcPts val="1333"/>
              </a:spcAft>
              <a:buClr>
                <a:srgbClr val="C89E5A"/>
              </a:buClr>
              <a:buNone/>
              <a:defRPr/>
            </a:pPr>
            <a:r>
              <a:rPr lang="fi-FI" spc="-44">
                <a:solidFill>
                  <a:srgbClr val="2B3D4E"/>
                </a:solidFill>
              </a:rPr>
              <a:t>- muovin määrän vähentäminen pakkauksista</a:t>
            </a:r>
          </a:p>
          <a:p>
            <a:pPr marL="0" indent="0" defTabSz="1006032" fontAlgn="base">
              <a:spcBef>
                <a:spcPct val="0"/>
              </a:spcBef>
              <a:spcAft>
                <a:spcPts val="800"/>
              </a:spcAft>
              <a:buClr>
                <a:srgbClr val="C89E5A"/>
              </a:buClr>
              <a:buNone/>
              <a:defRPr/>
            </a:pPr>
            <a:br>
              <a:rPr lang="fi-FI" sz="2800" spc="-44">
                <a:solidFill>
                  <a:srgbClr val="2B3D4E"/>
                </a:solidFill>
              </a:rPr>
            </a:br>
            <a:r>
              <a:rPr lang="fi-FI" sz="2800" spc="-44">
                <a:solidFill>
                  <a:srgbClr val="2B3D4E"/>
                </a:solidFill>
              </a:rPr>
              <a:t>Kierrätysasteen lisääminen päivittäistavarakaupassa</a:t>
            </a:r>
          </a:p>
          <a:p>
            <a:endParaRPr lang="fi-FI"/>
          </a:p>
        </p:txBody>
      </p:sp>
      <p:sp>
        <p:nvSpPr>
          <p:cNvPr id="3" name="Tekstin paikkamerkki 2">
            <a:extLst>
              <a:ext uri="{FF2B5EF4-FFF2-40B4-BE49-F238E27FC236}">
                <a16:creationId xmlns:a16="http://schemas.microsoft.com/office/drawing/2014/main" id="{3ADBFD0F-1455-4593-87C3-344E373F3D57}"/>
              </a:ext>
            </a:extLst>
          </p:cNvPr>
          <p:cNvSpPr>
            <a:spLocks noGrp="1"/>
          </p:cNvSpPr>
          <p:nvPr>
            <p:ph type="body" sz="quarter" idx="11"/>
          </p:nvPr>
        </p:nvSpPr>
        <p:spPr/>
        <p:txBody>
          <a:bodyPr/>
          <a:lstStyle/>
          <a:p>
            <a:r>
              <a:rPr lang="fi-FI"/>
              <a:t>Toimialakohtaiset tavoitteet</a:t>
            </a:r>
          </a:p>
        </p:txBody>
      </p:sp>
      <p:sp>
        <p:nvSpPr>
          <p:cNvPr id="4" name="Dian numeron paikkamerkki 3">
            <a:extLst>
              <a:ext uri="{FF2B5EF4-FFF2-40B4-BE49-F238E27FC236}">
                <a16:creationId xmlns:a16="http://schemas.microsoft.com/office/drawing/2014/main" id="{EC0FC70C-1730-4F0C-92B2-E6DF0916B02E}"/>
              </a:ext>
            </a:extLst>
          </p:cNvPr>
          <p:cNvSpPr>
            <a:spLocks noGrp="1"/>
          </p:cNvSpPr>
          <p:nvPr>
            <p:ph type="sldNum" sz="quarter" idx="4"/>
          </p:nvPr>
        </p:nvSpPr>
        <p:spPr/>
        <p:txBody>
          <a:bodyPr/>
          <a:lstStyle/>
          <a:p>
            <a:fld id="{9064E2CB-33B7-40EE-A85A-9A3259854675}" type="slidenum">
              <a:rPr lang="fi-FI" smtClean="0"/>
              <a:pPr/>
              <a:t>11</a:t>
            </a:fld>
            <a:endParaRPr lang="fi-FI"/>
          </a:p>
        </p:txBody>
      </p:sp>
      <p:pic>
        <p:nvPicPr>
          <p:cNvPr id="5" name="Picture 1">
            <a:extLst>
              <a:ext uri="{FF2B5EF4-FFF2-40B4-BE49-F238E27FC236}">
                <a16:creationId xmlns:a16="http://schemas.microsoft.com/office/drawing/2014/main" id="{709F47A8-B231-48CF-BCD7-31EBB4ED66A3}"/>
              </a:ext>
            </a:extLst>
          </p:cNvPr>
          <p:cNvPicPr>
            <a:picLocks noChangeAspect="1"/>
          </p:cNvPicPr>
          <p:nvPr/>
        </p:nvPicPr>
        <p:blipFill>
          <a:blip r:embed="rId2"/>
          <a:stretch>
            <a:fillRect/>
          </a:stretch>
        </p:blipFill>
        <p:spPr>
          <a:xfrm>
            <a:off x="604514" y="4850755"/>
            <a:ext cx="1170533" cy="1170533"/>
          </a:xfrm>
          <a:prstGeom prst="rect">
            <a:avLst/>
          </a:prstGeom>
        </p:spPr>
      </p:pic>
      <p:pic>
        <p:nvPicPr>
          <p:cNvPr id="6" name="Picture 8">
            <a:extLst>
              <a:ext uri="{FF2B5EF4-FFF2-40B4-BE49-F238E27FC236}">
                <a16:creationId xmlns:a16="http://schemas.microsoft.com/office/drawing/2014/main" id="{54B5BBD9-7A3C-4798-BBE1-760D4108AC19}"/>
              </a:ext>
            </a:extLst>
          </p:cNvPr>
          <p:cNvPicPr>
            <a:picLocks noChangeAspect="1"/>
          </p:cNvPicPr>
          <p:nvPr/>
        </p:nvPicPr>
        <p:blipFill>
          <a:blip r:embed="rId3"/>
          <a:stretch>
            <a:fillRect/>
          </a:stretch>
        </p:blipFill>
        <p:spPr>
          <a:xfrm>
            <a:off x="604514" y="3638008"/>
            <a:ext cx="1170533" cy="1170533"/>
          </a:xfrm>
          <a:prstGeom prst="rect">
            <a:avLst/>
          </a:prstGeom>
        </p:spPr>
      </p:pic>
      <p:pic>
        <p:nvPicPr>
          <p:cNvPr id="7" name="Picture 9">
            <a:extLst>
              <a:ext uri="{FF2B5EF4-FFF2-40B4-BE49-F238E27FC236}">
                <a16:creationId xmlns:a16="http://schemas.microsoft.com/office/drawing/2014/main" id="{C1FE136D-9CAF-421B-8A10-16A8501529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4514" y="1220755"/>
            <a:ext cx="1166413" cy="1166413"/>
          </a:xfrm>
          <a:prstGeom prst="rect">
            <a:avLst/>
          </a:prstGeom>
        </p:spPr>
      </p:pic>
      <p:pic>
        <p:nvPicPr>
          <p:cNvPr id="8" name="Picture 9">
            <a:extLst>
              <a:ext uri="{FF2B5EF4-FFF2-40B4-BE49-F238E27FC236}">
                <a16:creationId xmlns:a16="http://schemas.microsoft.com/office/drawing/2014/main" id="{E3CBC742-E4D1-4717-BE4A-2189C605E485}"/>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604514" y="2429382"/>
            <a:ext cx="1166413" cy="1166413"/>
          </a:xfrm>
          <a:prstGeom prst="rect">
            <a:avLst/>
          </a:prstGeom>
        </p:spPr>
      </p:pic>
      <p:sp>
        <p:nvSpPr>
          <p:cNvPr id="9" name="Tekstiruutu 8">
            <a:extLst>
              <a:ext uri="{FF2B5EF4-FFF2-40B4-BE49-F238E27FC236}">
                <a16:creationId xmlns:a16="http://schemas.microsoft.com/office/drawing/2014/main" id="{49B6052B-724D-9832-C50E-AB7DBED33C16}"/>
              </a:ext>
            </a:extLst>
          </p:cNvPr>
          <p:cNvSpPr txBox="1"/>
          <p:nvPr/>
        </p:nvSpPr>
        <p:spPr>
          <a:xfrm>
            <a:off x="9168342" y="3813043"/>
            <a:ext cx="2496277" cy="1405256"/>
          </a:xfrm>
          <a:prstGeom prst="rect">
            <a:avLst/>
          </a:prstGeom>
          <a:noFill/>
          <a:ln>
            <a:solidFill>
              <a:schemeClr val="accent5">
                <a:lumMod val="60000"/>
                <a:lumOff val="40000"/>
              </a:schemeClr>
            </a:solidFill>
          </a:ln>
        </p:spPr>
        <p:txBody>
          <a:bodyPr wrap="square" rtlCol="0">
            <a:spAutoFit/>
          </a:bodyPr>
          <a:lstStyle/>
          <a:p>
            <a:r>
              <a:rPr lang="fi-FI" sz="2133">
                <a:solidFill>
                  <a:schemeClr val="accent5">
                    <a:lumMod val="75000"/>
                  </a:schemeClr>
                </a:solidFill>
              </a:rPr>
              <a:t>Myös kertakäyttö- annospakkausten Green </a:t>
            </a:r>
            <a:r>
              <a:rPr lang="fi-FI" sz="2133" err="1">
                <a:solidFill>
                  <a:schemeClr val="accent5">
                    <a:lumMod val="75000"/>
                  </a:schemeClr>
                </a:solidFill>
              </a:rPr>
              <a:t>Dealiin</a:t>
            </a:r>
            <a:r>
              <a:rPr lang="fi-FI" sz="2133">
                <a:solidFill>
                  <a:schemeClr val="accent5">
                    <a:lumMod val="75000"/>
                  </a:schemeClr>
                </a:solidFill>
              </a:rPr>
              <a:t> voi liittyä tätä kautta.</a:t>
            </a:r>
          </a:p>
        </p:txBody>
      </p:sp>
      <p:sp>
        <p:nvSpPr>
          <p:cNvPr id="10" name="Vuokaaviosymboli: Yhdistäminen 9">
            <a:extLst>
              <a:ext uri="{FF2B5EF4-FFF2-40B4-BE49-F238E27FC236}">
                <a16:creationId xmlns:a16="http://schemas.microsoft.com/office/drawing/2014/main" id="{2C947C58-2B78-59C0-54D1-AB2423F6429C}"/>
              </a:ext>
            </a:extLst>
          </p:cNvPr>
          <p:cNvSpPr/>
          <p:nvPr/>
        </p:nvSpPr>
        <p:spPr>
          <a:xfrm rot="5400000" flipV="1">
            <a:off x="8493971" y="4133221"/>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253930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EA03C4B-08B6-45F8-A3D2-8DFB603C7EAD}"/>
              </a:ext>
            </a:extLst>
          </p:cNvPr>
          <p:cNvSpPr>
            <a:spLocks noGrp="1"/>
          </p:cNvSpPr>
          <p:nvPr>
            <p:ph sz="quarter" idx="10"/>
          </p:nvPr>
        </p:nvSpPr>
        <p:spPr/>
        <p:txBody>
          <a:bodyPr>
            <a:normAutofit/>
          </a:bodyPr>
          <a:lstStyle/>
          <a:p>
            <a:r>
              <a:rPr lang="fi-FI" b="1"/>
              <a:t>Yritys voi itse määritellä tavoitteensa ja toimenpiteensä</a:t>
            </a:r>
            <a:r>
              <a:rPr lang="fi-FI"/>
              <a:t>, kunhan ne toteuttavat sitoumuksen päätavoitteita (s. 7) </a:t>
            </a:r>
          </a:p>
          <a:p>
            <a:endParaRPr lang="fi-FI" sz="1867"/>
          </a:p>
          <a:p>
            <a:r>
              <a:rPr lang="fi-FI"/>
              <a:t>Mitattavat tavoitteet ovat toivottavia. Mittari esim. </a:t>
            </a:r>
          </a:p>
          <a:p>
            <a:pPr lvl="1"/>
            <a:r>
              <a:rPr lang="fi-FI"/>
              <a:t>ruokahävikin vähenemä (t)</a:t>
            </a:r>
          </a:p>
          <a:p>
            <a:pPr lvl="1"/>
            <a:r>
              <a:rPr lang="fi-FI"/>
              <a:t>elintarvikejätteen vähenemä (t) </a:t>
            </a:r>
          </a:p>
          <a:p>
            <a:pPr lvl="1"/>
            <a:r>
              <a:rPr lang="fi-FI"/>
              <a:t>kasvihuonekaasupäästöjen vähenemä (t CO</a:t>
            </a:r>
            <a:r>
              <a:rPr lang="fi-FI" baseline="30000"/>
              <a:t>2</a:t>
            </a:r>
            <a:r>
              <a:rPr lang="fi-FI"/>
              <a:t>-ekv)</a:t>
            </a:r>
          </a:p>
          <a:p>
            <a:pPr lvl="1"/>
            <a:r>
              <a:rPr lang="fi-FI"/>
              <a:t>kustannussäästö €</a:t>
            </a:r>
          </a:p>
          <a:p>
            <a:pPr lvl="1"/>
            <a:endParaRPr lang="fi-FI" sz="1600"/>
          </a:p>
          <a:p>
            <a:r>
              <a:rPr lang="fi-FI"/>
              <a:t>Mitattavien tavoitteiden lisäksi voi olla laadullisia tavoitteita</a:t>
            </a:r>
          </a:p>
          <a:p>
            <a:pPr lvl="1"/>
            <a:r>
              <a:rPr lang="fi-FI"/>
              <a:t>esim. koulutus henkilöstölle, tiedotuskampanja asiakkaille</a:t>
            </a:r>
            <a:endParaRPr lang="fi-FI" sz="2400"/>
          </a:p>
        </p:txBody>
      </p:sp>
      <p:sp>
        <p:nvSpPr>
          <p:cNvPr id="3" name="Tekstin paikkamerkki 2">
            <a:extLst>
              <a:ext uri="{FF2B5EF4-FFF2-40B4-BE49-F238E27FC236}">
                <a16:creationId xmlns:a16="http://schemas.microsoft.com/office/drawing/2014/main" id="{610DA15A-C206-40A4-8CDE-BBB4606FFBBF}"/>
              </a:ext>
            </a:extLst>
          </p:cNvPr>
          <p:cNvSpPr>
            <a:spLocks noGrp="1"/>
          </p:cNvSpPr>
          <p:nvPr>
            <p:ph type="body" sz="quarter" idx="11"/>
          </p:nvPr>
        </p:nvSpPr>
        <p:spPr/>
        <p:txBody>
          <a:bodyPr/>
          <a:lstStyle/>
          <a:p>
            <a:r>
              <a:rPr lang="fi-FI"/>
              <a:t>Yritysten tavoitteet ja toimet</a:t>
            </a:r>
          </a:p>
        </p:txBody>
      </p:sp>
      <p:sp>
        <p:nvSpPr>
          <p:cNvPr id="4" name="Dian numeron paikkamerkki 3">
            <a:extLst>
              <a:ext uri="{FF2B5EF4-FFF2-40B4-BE49-F238E27FC236}">
                <a16:creationId xmlns:a16="http://schemas.microsoft.com/office/drawing/2014/main" id="{9EECA8F9-7ECD-487D-8BB3-1F4B2E4BEFB8}"/>
              </a:ext>
            </a:extLst>
          </p:cNvPr>
          <p:cNvSpPr>
            <a:spLocks noGrp="1"/>
          </p:cNvSpPr>
          <p:nvPr>
            <p:ph type="sldNum" sz="quarter" idx="4"/>
          </p:nvPr>
        </p:nvSpPr>
        <p:spPr/>
        <p:txBody>
          <a:bodyPr/>
          <a:lstStyle/>
          <a:p>
            <a:fld id="{9064E2CB-33B7-40EE-A85A-9A3259854675}" type="slidenum">
              <a:rPr lang="fi-FI" smtClean="0"/>
              <a:pPr/>
              <a:t>12</a:t>
            </a:fld>
            <a:endParaRPr lang="fi-FI"/>
          </a:p>
        </p:txBody>
      </p:sp>
    </p:spTree>
    <p:extLst>
      <p:ext uri="{BB962C8B-B14F-4D97-AF65-F5344CB8AC3E}">
        <p14:creationId xmlns:p14="http://schemas.microsoft.com/office/powerpoint/2010/main" val="227210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3EFB500-D8A0-4F45-BB04-BB79E80E320E}"/>
              </a:ext>
            </a:extLst>
          </p:cNvPr>
          <p:cNvSpPr>
            <a:spLocks noGrp="1"/>
          </p:cNvSpPr>
          <p:nvPr>
            <p:ph sz="quarter" idx="10"/>
          </p:nvPr>
        </p:nvSpPr>
        <p:spPr>
          <a:xfrm>
            <a:off x="609601" y="1220755"/>
            <a:ext cx="8428516" cy="5376597"/>
          </a:xfrm>
        </p:spPr>
        <p:txBody>
          <a:bodyPr>
            <a:normAutofit fontScale="92500" lnSpcReduction="20000"/>
          </a:bodyPr>
          <a:lstStyle/>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selvittää ruokahävikin tai elintarvikejätteen syntymisen syitä ja pohtia vähentämisen keinoja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kehittää menekinseurantaa ja tuotannonsuunnittelua hävikin määrän vähentämiseksi</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hyödyntää erilaisia hinnoittelutapoja ja myyntikanavia hävikin synnyn ehkäisyssä</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kehittää tai tuoda valikoimiinsa ympäristön kannalta hyviä </a:t>
            </a:r>
            <a:b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br>
            <a:r>
              <a:rPr lang="fi-FI" sz="2133" err="1">
                <a:solidFill>
                  <a:srgbClr val="212529"/>
                </a:solidFill>
                <a:latin typeface="Arial" panose="020B0604020202020204" pitchFamily="34" charset="0"/>
                <a:ea typeface="Times New Roman" panose="02020603050405020304" pitchFamily="18" charset="0"/>
                <a:cs typeface="Times New Roman" panose="02020603050405020304" pitchFamily="18" charset="0"/>
              </a:rPr>
              <a:t>take</a:t>
            </a: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 </a:t>
            </a:r>
            <a:r>
              <a:rPr lang="fi-FI" sz="2133" err="1">
                <a:solidFill>
                  <a:srgbClr val="212529"/>
                </a:solidFill>
                <a:latin typeface="Arial" panose="020B0604020202020204" pitchFamily="34" charset="0"/>
                <a:ea typeface="Times New Roman" panose="02020603050405020304" pitchFamily="18" charset="0"/>
                <a:cs typeface="Times New Roman" panose="02020603050405020304" pitchFamily="18" charset="0"/>
              </a:rPr>
              <a:t>away</a:t>
            </a: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 -pakkauksia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järjestää sisäistä koulutusta henkilöstölle materiaalitehokkuutta parantavista työtavoista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viestiä kuluttajille ruokahävikin vähentämisestä</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viestiä kuluttajille käyttämistään pakkauksista, niiden kierrätyksestä </a:t>
            </a:r>
            <a:b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b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sekä niiden ympäristövaikutuksista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in paikkamerkki 2">
            <a:extLst>
              <a:ext uri="{FF2B5EF4-FFF2-40B4-BE49-F238E27FC236}">
                <a16:creationId xmlns:a16="http://schemas.microsoft.com/office/drawing/2014/main" id="{B2C0C651-86AD-4B3E-A711-983781CFB39A}"/>
              </a:ext>
            </a:extLst>
          </p:cNvPr>
          <p:cNvSpPr>
            <a:spLocks noGrp="1"/>
          </p:cNvSpPr>
          <p:nvPr>
            <p:ph type="body" sz="quarter" idx="11"/>
          </p:nvPr>
        </p:nvSpPr>
        <p:spPr/>
        <p:txBody>
          <a:bodyPr>
            <a:normAutofit/>
          </a:bodyPr>
          <a:lstStyle/>
          <a:p>
            <a:r>
              <a:rPr lang="fi-FI"/>
              <a:t>Yritys voi esimerkiksi</a:t>
            </a:r>
          </a:p>
        </p:txBody>
      </p:sp>
      <p:sp>
        <p:nvSpPr>
          <p:cNvPr id="4" name="Dian numeron paikkamerkki 3">
            <a:extLst>
              <a:ext uri="{FF2B5EF4-FFF2-40B4-BE49-F238E27FC236}">
                <a16:creationId xmlns:a16="http://schemas.microsoft.com/office/drawing/2014/main" id="{528F6350-FE6C-421A-8CD6-343095E023E2}"/>
              </a:ext>
            </a:extLst>
          </p:cNvPr>
          <p:cNvSpPr>
            <a:spLocks noGrp="1"/>
          </p:cNvSpPr>
          <p:nvPr>
            <p:ph type="sldNum" sz="quarter" idx="4"/>
          </p:nvPr>
        </p:nvSpPr>
        <p:spPr/>
        <p:txBody>
          <a:bodyPr/>
          <a:lstStyle/>
          <a:p>
            <a:fld id="{9064E2CB-33B7-40EE-A85A-9A3259854675}" type="slidenum">
              <a:rPr lang="fi-FI" smtClean="0"/>
              <a:pPr/>
              <a:t>13</a:t>
            </a:fld>
            <a:endParaRPr lang="fi-FI"/>
          </a:p>
        </p:txBody>
      </p:sp>
      <p:sp>
        <p:nvSpPr>
          <p:cNvPr id="5" name="Tekstiruutu 4">
            <a:extLst>
              <a:ext uri="{FF2B5EF4-FFF2-40B4-BE49-F238E27FC236}">
                <a16:creationId xmlns:a16="http://schemas.microsoft.com/office/drawing/2014/main" id="{8AE7624D-6A02-3655-FC10-43618EE9CF05}"/>
              </a:ext>
            </a:extLst>
          </p:cNvPr>
          <p:cNvSpPr txBox="1"/>
          <p:nvPr/>
        </p:nvSpPr>
        <p:spPr>
          <a:xfrm>
            <a:off x="10032439" y="1220756"/>
            <a:ext cx="1728192" cy="1733488"/>
          </a:xfrm>
          <a:prstGeom prst="rect">
            <a:avLst/>
          </a:prstGeom>
          <a:noFill/>
          <a:ln>
            <a:solidFill>
              <a:schemeClr val="accent5">
                <a:lumMod val="60000"/>
                <a:lumOff val="40000"/>
              </a:schemeClr>
            </a:solidFill>
          </a:ln>
        </p:spPr>
        <p:txBody>
          <a:bodyPr wrap="square" rtlCol="0">
            <a:spAutoFit/>
          </a:bodyPr>
          <a:lstStyle/>
          <a:p>
            <a:r>
              <a:rPr lang="fi-FI" sz="2133">
                <a:solidFill>
                  <a:schemeClr val="accent5">
                    <a:lumMod val="75000"/>
                  </a:schemeClr>
                </a:solidFill>
              </a:rPr>
              <a:t>Esimerkkejä mahdollisista materiaali-tehokkuus-toimista</a:t>
            </a:r>
          </a:p>
        </p:txBody>
      </p:sp>
      <p:sp>
        <p:nvSpPr>
          <p:cNvPr id="6" name="Vuokaaviosymboli: Yhdistäminen 5">
            <a:extLst>
              <a:ext uri="{FF2B5EF4-FFF2-40B4-BE49-F238E27FC236}">
                <a16:creationId xmlns:a16="http://schemas.microsoft.com/office/drawing/2014/main" id="{FBCA12FA-F7A0-B286-D441-477B64F68760}"/>
              </a:ext>
            </a:extLst>
          </p:cNvPr>
          <p:cNvSpPr/>
          <p:nvPr/>
        </p:nvSpPr>
        <p:spPr>
          <a:xfrm rot="16200000" flipH="1" flipV="1">
            <a:off x="9264352" y="1754777"/>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207142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73630039-4363-4C96-8739-804164D7083E}"/>
              </a:ext>
            </a:extLst>
          </p:cNvPr>
          <p:cNvSpPr>
            <a:spLocks noGrp="1"/>
          </p:cNvSpPr>
          <p:nvPr>
            <p:ph sz="quarter" idx="10"/>
          </p:nvPr>
        </p:nvSpPr>
        <p:spPr>
          <a:xfrm>
            <a:off x="5590505" y="1058196"/>
            <a:ext cx="5760639" cy="3178269"/>
          </a:xfrm>
        </p:spPr>
        <p:txBody>
          <a:bodyPr>
            <a:normAutofit/>
          </a:bodyPr>
          <a:lstStyle/>
          <a:p>
            <a:pPr>
              <a:spcBef>
                <a:spcPts val="0"/>
              </a:spcBef>
              <a:spcAft>
                <a:spcPts val="1333"/>
              </a:spcAft>
            </a:pPr>
            <a:r>
              <a:rPr lang="fi-FI"/>
              <a:t>Auttaa systematisoimaan työtä, jota jo tehdään materiaali-tehokkuuden hyväksi</a:t>
            </a:r>
          </a:p>
          <a:p>
            <a:pPr>
              <a:spcBef>
                <a:spcPts val="0"/>
              </a:spcBef>
              <a:spcAft>
                <a:spcPts val="1333"/>
              </a:spcAft>
            </a:pPr>
            <a:r>
              <a:rPr lang="fi-FI"/>
              <a:t>Kustannussäästöt tavoitteisiin päästäessä</a:t>
            </a:r>
          </a:p>
          <a:p>
            <a:pPr>
              <a:spcBef>
                <a:spcPts val="0"/>
              </a:spcBef>
              <a:spcAft>
                <a:spcPts val="1333"/>
              </a:spcAft>
            </a:pPr>
            <a:r>
              <a:rPr lang="fi-FI"/>
              <a:t>Voi hyödyntää osana yrityksen vastuullisuusviestintää</a:t>
            </a:r>
          </a:p>
        </p:txBody>
      </p:sp>
      <p:pic>
        <p:nvPicPr>
          <p:cNvPr id="5" name="Kuva 4">
            <a:extLst>
              <a:ext uri="{FF2B5EF4-FFF2-40B4-BE49-F238E27FC236}">
                <a16:creationId xmlns:a16="http://schemas.microsoft.com/office/drawing/2014/main" id="{AA3D3A26-B8F8-4E36-8783-3B4E79B235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05" t="4311" r="7793" b="4767"/>
          <a:stretch/>
        </p:blipFill>
        <p:spPr>
          <a:xfrm>
            <a:off x="467946" y="1218921"/>
            <a:ext cx="4912895" cy="3766160"/>
          </a:xfrm>
          <a:prstGeom prst="rect">
            <a:avLst/>
          </a:prstGeom>
        </p:spPr>
      </p:pic>
      <p:sp>
        <p:nvSpPr>
          <p:cNvPr id="3" name="Tekstin paikkamerkki 2">
            <a:extLst>
              <a:ext uri="{FF2B5EF4-FFF2-40B4-BE49-F238E27FC236}">
                <a16:creationId xmlns:a16="http://schemas.microsoft.com/office/drawing/2014/main" id="{6DBB1EB8-F7F0-4848-861E-623E06061538}"/>
              </a:ext>
            </a:extLst>
          </p:cNvPr>
          <p:cNvSpPr>
            <a:spLocks noGrp="1"/>
          </p:cNvSpPr>
          <p:nvPr>
            <p:ph type="body" sz="quarter" idx="11"/>
          </p:nvPr>
        </p:nvSpPr>
        <p:spPr/>
        <p:txBody>
          <a:bodyPr/>
          <a:lstStyle/>
          <a:p>
            <a:r>
              <a:rPr lang="fi-FI"/>
              <a:t>Mitä hyötyä yritykselle?</a:t>
            </a:r>
          </a:p>
        </p:txBody>
      </p:sp>
      <p:sp>
        <p:nvSpPr>
          <p:cNvPr id="4" name="Dian numeron paikkamerkki 3">
            <a:extLst>
              <a:ext uri="{FF2B5EF4-FFF2-40B4-BE49-F238E27FC236}">
                <a16:creationId xmlns:a16="http://schemas.microsoft.com/office/drawing/2014/main" id="{1B88EB5B-F78E-4AC0-BBC1-5939BF2A9BF2}"/>
              </a:ext>
            </a:extLst>
          </p:cNvPr>
          <p:cNvSpPr>
            <a:spLocks noGrp="1"/>
          </p:cNvSpPr>
          <p:nvPr>
            <p:ph type="sldNum" sz="quarter" idx="4"/>
          </p:nvPr>
        </p:nvSpPr>
        <p:spPr/>
        <p:txBody>
          <a:bodyPr/>
          <a:lstStyle/>
          <a:p>
            <a:fld id="{9064E2CB-33B7-40EE-A85A-9A3259854675}" type="slidenum">
              <a:rPr lang="fi-FI" smtClean="0"/>
              <a:pPr/>
              <a:t>14</a:t>
            </a:fld>
            <a:endParaRPr lang="fi-FI"/>
          </a:p>
        </p:txBody>
      </p:sp>
      <p:sp>
        <p:nvSpPr>
          <p:cNvPr id="7" name="Tekstiruutu 6">
            <a:extLst>
              <a:ext uri="{FF2B5EF4-FFF2-40B4-BE49-F238E27FC236}">
                <a16:creationId xmlns:a16="http://schemas.microsoft.com/office/drawing/2014/main" id="{9380E977-196D-E254-FAFA-7F15EE6A3E70}"/>
              </a:ext>
            </a:extLst>
          </p:cNvPr>
          <p:cNvSpPr txBox="1"/>
          <p:nvPr/>
        </p:nvSpPr>
        <p:spPr>
          <a:xfrm>
            <a:off x="332706" y="5291628"/>
            <a:ext cx="10515593" cy="830997"/>
          </a:xfrm>
          <a:prstGeom prst="rect">
            <a:avLst/>
          </a:prstGeom>
          <a:noFill/>
        </p:spPr>
        <p:txBody>
          <a:bodyPr wrap="square">
            <a:spAutoFit/>
          </a:bodyPr>
          <a:lstStyle/>
          <a:p>
            <a:r>
              <a:rPr lang="fi-FI" sz="2400">
                <a:solidFill>
                  <a:schemeClr val="accent5">
                    <a:lumMod val="75000"/>
                  </a:schemeClr>
                </a:solidFill>
              </a:rPr>
              <a:t>Yritysten tehdessä aktiivisesti materiaalitehokkuutta edistäviä toimia </a:t>
            </a:r>
            <a:br>
              <a:rPr lang="fi-FI" sz="2400">
                <a:solidFill>
                  <a:schemeClr val="accent5">
                    <a:lumMod val="75000"/>
                  </a:schemeClr>
                </a:solidFill>
              </a:rPr>
            </a:br>
            <a:r>
              <a:rPr lang="fi-FI" sz="2400">
                <a:solidFill>
                  <a:schemeClr val="accent5">
                    <a:lumMod val="75000"/>
                  </a:schemeClr>
                </a:solidFill>
              </a:rPr>
              <a:t>voidaan vähentää yhteiskunnallista tarvetta pakottavaan sääntelyyn.</a:t>
            </a:r>
          </a:p>
        </p:txBody>
      </p:sp>
      <p:sp>
        <p:nvSpPr>
          <p:cNvPr id="8" name="Vuokaaviosymboli: Yhdistäminen 7">
            <a:extLst>
              <a:ext uri="{FF2B5EF4-FFF2-40B4-BE49-F238E27FC236}">
                <a16:creationId xmlns:a16="http://schemas.microsoft.com/office/drawing/2014/main" id="{71AB0687-A8F6-7913-A460-E608669808FE}"/>
              </a:ext>
            </a:extLst>
          </p:cNvPr>
          <p:cNvSpPr/>
          <p:nvPr/>
        </p:nvSpPr>
        <p:spPr>
          <a:xfrm>
            <a:off x="7509651" y="4236465"/>
            <a:ext cx="480053" cy="543369"/>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Tekstiruutu 9">
            <a:extLst>
              <a:ext uri="{FF2B5EF4-FFF2-40B4-BE49-F238E27FC236}">
                <a16:creationId xmlns:a16="http://schemas.microsoft.com/office/drawing/2014/main" id="{3D3837D3-9AE9-CA42-A4DB-69ACF338E627}"/>
              </a:ext>
            </a:extLst>
          </p:cNvPr>
          <p:cNvSpPr txBox="1"/>
          <p:nvPr/>
        </p:nvSpPr>
        <p:spPr>
          <a:xfrm>
            <a:off x="5590503" y="4741878"/>
            <a:ext cx="5760639" cy="1082925"/>
          </a:xfrm>
          <a:prstGeom prst="rect">
            <a:avLst/>
          </a:prstGeom>
          <a:noFill/>
        </p:spPr>
        <p:txBody>
          <a:bodyPr wrap="square">
            <a:spAutoFit/>
          </a:bodyPr>
          <a:lstStyle/>
          <a:p>
            <a:pPr>
              <a:lnSpc>
                <a:spcPts val="4000"/>
              </a:lnSpc>
            </a:pPr>
            <a:r>
              <a:rPr lang="fi-FI" sz="3200" b="1">
                <a:solidFill>
                  <a:schemeClr val="accent5">
                    <a:lumMod val="75000"/>
                  </a:schemeClr>
                </a:solidFill>
              </a:rPr>
              <a:t>+ bonushyöty koko toimialalle:</a:t>
            </a:r>
            <a:endParaRPr lang="fi-FI" sz="1867" b="1">
              <a:solidFill>
                <a:schemeClr val="accent5">
                  <a:lumMod val="75000"/>
                </a:schemeClr>
              </a:solidFill>
            </a:endParaRPr>
          </a:p>
        </p:txBody>
      </p:sp>
    </p:spTree>
    <p:extLst>
      <p:ext uri="{BB962C8B-B14F-4D97-AF65-F5344CB8AC3E}">
        <p14:creationId xmlns:p14="http://schemas.microsoft.com/office/powerpoint/2010/main" val="199831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6C872B2-C6DA-4659-8DF5-2C2D47FD7A6E}"/>
              </a:ext>
            </a:extLst>
          </p:cNvPr>
          <p:cNvSpPr>
            <a:spLocks noGrp="1"/>
          </p:cNvSpPr>
          <p:nvPr>
            <p:ph sz="quarter" idx="10"/>
          </p:nvPr>
        </p:nvSpPr>
        <p:spPr>
          <a:xfrm>
            <a:off x="2063552" y="1508787"/>
            <a:ext cx="9518848" cy="4464447"/>
          </a:xfrm>
        </p:spPr>
        <p:txBody>
          <a:bodyPr>
            <a:normAutofit/>
          </a:bodyPr>
          <a:lstStyle/>
          <a:p>
            <a:pPr>
              <a:spcAft>
                <a:spcPts val="1333"/>
              </a:spcAft>
            </a:pPr>
            <a:r>
              <a:rPr lang="fi-FI" sz="3200">
                <a:hlinkClick r:id="rId2"/>
              </a:rPr>
              <a:t>Motiva</a:t>
            </a:r>
            <a:endParaRPr lang="fi-FI" sz="3200"/>
          </a:p>
          <a:p>
            <a:pPr>
              <a:spcAft>
                <a:spcPts val="1333"/>
              </a:spcAft>
            </a:pPr>
            <a:r>
              <a:rPr lang="fi-FI" sz="3200">
                <a:hlinkClick r:id="rId3"/>
              </a:rPr>
              <a:t>Sitoumus2050</a:t>
            </a:r>
            <a:r>
              <a:rPr lang="fi-FI" sz="3200"/>
              <a:t> </a:t>
            </a:r>
            <a:br>
              <a:rPr lang="fi-FI" sz="3200"/>
            </a:br>
            <a:r>
              <a:rPr lang="fi-FI" sz="2667"/>
              <a:t>(liittyneet yritykset ja niiden toimenpiteet. Yrityksillä voi olla lisäksi toimenpiteitä, jotka eivät ole julkisia.)</a:t>
            </a:r>
            <a:endParaRPr lang="fi-FI" sz="3200"/>
          </a:p>
        </p:txBody>
      </p:sp>
      <p:sp>
        <p:nvSpPr>
          <p:cNvPr id="3" name="Tekstin paikkamerkki 2">
            <a:extLst>
              <a:ext uri="{FF2B5EF4-FFF2-40B4-BE49-F238E27FC236}">
                <a16:creationId xmlns:a16="http://schemas.microsoft.com/office/drawing/2014/main" id="{AC0CDE8F-E724-42AE-ADAB-605A3BE71362}"/>
              </a:ext>
            </a:extLst>
          </p:cNvPr>
          <p:cNvSpPr>
            <a:spLocks noGrp="1"/>
          </p:cNvSpPr>
          <p:nvPr>
            <p:ph type="body" sz="quarter" idx="11"/>
          </p:nvPr>
        </p:nvSpPr>
        <p:spPr/>
        <p:txBody>
          <a:bodyPr/>
          <a:lstStyle/>
          <a:p>
            <a:r>
              <a:rPr lang="fi-FI"/>
              <a:t>Lisätietoa </a:t>
            </a:r>
          </a:p>
        </p:txBody>
      </p:sp>
      <p:sp>
        <p:nvSpPr>
          <p:cNvPr id="4" name="Dian numeron paikkamerkki 3">
            <a:extLst>
              <a:ext uri="{FF2B5EF4-FFF2-40B4-BE49-F238E27FC236}">
                <a16:creationId xmlns:a16="http://schemas.microsoft.com/office/drawing/2014/main" id="{27436CA7-EAC7-4548-8A68-59AFA2047819}"/>
              </a:ext>
            </a:extLst>
          </p:cNvPr>
          <p:cNvSpPr>
            <a:spLocks noGrp="1"/>
          </p:cNvSpPr>
          <p:nvPr>
            <p:ph type="sldNum" sz="quarter" idx="4"/>
          </p:nvPr>
        </p:nvSpPr>
        <p:spPr/>
        <p:txBody>
          <a:bodyPr/>
          <a:lstStyle/>
          <a:p>
            <a:fld id="{9064E2CB-33B7-40EE-A85A-9A3259854675}" type="slidenum">
              <a:rPr lang="fi-FI" smtClean="0"/>
              <a:pPr/>
              <a:t>15</a:t>
            </a:fld>
            <a:endParaRPr lang="fi-FI"/>
          </a:p>
        </p:txBody>
      </p:sp>
      <p:pic>
        <p:nvPicPr>
          <p:cNvPr id="6" name="Kuva 5">
            <a:extLst>
              <a:ext uri="{FF2B5EF4-FFF2-40B4-BE49-F238E27FC236}">
                <a16:creationId xmlns:a16="http://schemas.microsoft.com/office/drawing/2014/main" id="{571A1060-0D2E-4F46-BC53-883979E5A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71" y="1508787"/>
            <a:ext cx="1166400" cy="1164944"/>
          </a:xfrm>
          <a:prstGeom prst="rect">
            <a:avLst/>
          </a:prstGeom>
        </p:spPr>
      </p:pic>
      <p:pic>
        <p:nvPicPr>
          <p:cNvPr id="8" name="Kuva 7">
            <a:extLst>
              <a:ext uri="{FF2B5EF4-FFF2-40B4-BE49-F238E27FC236}">
                <a16:creationId xmlns:a16="http://schemas.microsoft.com/office/drawing/2014/main" id="{3BCFC08E-16FE-480C-9E40-82B6B943A5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71" y="3128152"/>
            <a:ext cx="1166400" cy="1164944"/>
          </a:xfrm>
          <a:prstGeom prst="rect">
            <a:avLst/>
          </a:prstGeom>
        </p:spPr>
      </p:pic>
      <p:sp>
        <p:nvSpPr>
          <p:cNvPr id="7" name="Tekstiruutu 6">
            <a:extLst>
              <a:ext uri="{FF2B5EF4-FFF2-40B4-BE49-F238E27FC236}">
                <a16:creationId xmlns:a16="http://schemas.microsoft.com/office/drawing/2014/main" id="{025FFDC9-947A-192B-520C-DE533622BDD5}"/>
              </a:ext>
            </a:extLst>
          </p:cNvPr>
          <p:cNvSpPr txBox="1"/>
          <p:nvPr/>
        </p:nvSpPr>
        <p:spPr>
          <a:xfrm>
            <a:off x="2543606" y="4190175"/>
            <a:ext cx="8544949" cy="1569660"/>
          </a:xfrm>
          <a:prstGeom prst="rect">
            <a:avLst/>
          </a:prstGeom>
          <a:noFill/>
        </p:spPr>
        <p:txBody>
          <a:bodyPr wrap="square">
            <a:spAutoFit/>
          </a:bodyPr>
          <a:lstStyle/>
          <a:p>
            <a:r>
              <a:rPr lang="fi-FI" sz="2400"/>
              <a:t>Toistaiseksi oman sitoumuksen on tehnyt kolme jäsenyritystä:</a:t>
            </a:r>
          </a:p>
          <a:p>
            <a:r>
              <a:rPr lang="fi-FI" sz="2400"/>
              <a:t>Compass Group, S-ryhmä ja </a:t>
            </a:r>
            <a:r>
              <a:rPr lang="fi-FI" sz="2400" err="1"/>
              <a:t>Restel</a:t>
            </a:r>
            <a:r>
              <a:rPr lang="fi-FI" sz="2400"/>
              <a:t>. </a:t>
            </a:r>
          </a:p>
          <a:p>
            <a:r>
              <a:rPr lang="fi-FI" sz="2400"/>
              <a:t>Liikevaihdolla mitattuna mukana on jo merkittävä osuus toimialasta.</a:t>
            </a:r>
          </a:p>
        </p:txBody>
      </p:sp>
    </p:spTree>
    <p:extLst>
      <p:ext uri="{BB962C8B-B14F-4D97-AF65-F5344CB8AC3E}">
        <p14:creationId xmlns:p14="http://schemas.microsoft.com/office/powerpoint/2010/main" val="661879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27436CA7-EAC7-4548-8A68-59AFA2047819}"/>
              </a:ext>
            </a:extLst>
          </p:cNvPr>
          <p:cNvSpPr>
            <a:spLocks noGrp="1"/>
          </p:cNvSpPr>
          <p:nvPr>
            <p:ph type="sldNum" sz="quarter" idx="4"/>
          </p:nvPr>
        </p:nvSpPr>
        <p:spPr/>
        <p:txBody>
          <a:bodyPr/>
          <a:lstStyle/>
          <a:p>
            <a:fld id="{9064E2CB-33B7-40EE-A85A-9A3259854675}" type="slidenum">
              <a:rPr lang="fi-FI" smtClean="0"/>
              <a:pPr/>
              <a:t>16</a:t>
            </a:fld>
            <a:endParaRPr lang="fi-FI"/>
          </a:p>
        </p:txBody>
      </p:sp>
      <p:pic>
        <p:nvPicPr>
          <p:cNvPr id="9" name="Kuva 8">
            <a:extLst>
              <a:ext uri="{FF2B5EF4-FFF2-40B4-BE49-F238E27FC236}">
                <a16:creationId xmlns:a16="http://schemas.microsoft.com/office/drawing/2014/main" id="{5B8733D8-C273-07FF-E97D-1DE58E0102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71" y="3721"/>
            <a:ext cx="7719383" cy="6904559"/>
          </a:xfrm>
          <a:prstGeom prst="rect">
            <a:avLst/>
          </a:prstGeom>
        </p:spPr>
      </p:pic>
      <p:sp>
        <p:nvSpPr>
          <p:cNvPr id="10" name="Suorakulmio 9">
            <a:extLst>
              <a:ext uri="{FF2B5EF4-FFF2-40B4-BE49-F238E27FC236}">
                <a16:creationId xmlns:a16="http://schemas.microsoft.com/office/drawing/2014/main" id="{BF357DB3-D1DE-1145-A19D-F405D2F11AD9}"/>
              </a:ext>
            </a:extLst>
          </p:cNvPr>
          <p:cNvSpPr/>
          <p:nvPr/>
        </p:nvSpPr>
        <p:spPr>
          <a:xfrm>
            <a:off x="8022347" y="3909054"/>
            <a:ext cx="4169653" cy="666977"/>
          </a:xfrm>
          <a:prstGeom prst="rect">
            <a:avLst/>
          </a:prstGeom>
        </p:spPr>
        <p:txBody>
          <a:bodyPr wrap="square">
            <a:spAutoFit/>
          </a:bodyPr>
          <a:lstStyle/>
          <a:p>
            <a:pPr>
              <a:defRPr/>
            </a:pPr>
            <a:r>
              <a:rPr lang="sv-FI" sz="1867" err="1"/>
              <a:t>Matkailu</a:t>
            </a:r>
            <a:r>
              <a:rPr lang="sv-FI" sz="1867"/>
              <a:t>- ja Ravintolapalvelut MaRa ry </a:t>
            </a:r>
          </a:p>
        </p:txBody>
      </p:sp>
      <p:grpSp>
        <p:nvGrpSpPr>
          <p:cNvPr id="11" name="Ryhmä 10">
            <a:extLst>
              <a:ext uri="{FF2B5EF4-FFF2-40B4-BE49-F238E27FC236}">
                <a16:creationId xmlns:a16="http://schemas.microsoft.com/office/drawing/2014/main" id="{E3259FCC-F64C-B77B-CF53-031C704F6996}"/>
              </a:ext>
            </a:extLst>
          </p:cNvPr>
          <p:cNvGrpSpPr/>
          <p:nvPr/>
        </p:nvGrpSpPr>
        <p:grpSpPr>
          <a:xfrm>
            <a:off x="8466763" y="4965170"/>
            <a:ext cx="3217631" cy="1179810"/>
            <a:chOff x="6599989" y="3186975"/>
            <a:chExt cx="2413223" cy="679492"/>
          </a:xfrm>
        </p:grpSpPr>
        <p:sp>
          <p:nvSpPr>
            <p:cNvPr id="12" name="Suorakulmio 11">
              <a:extLst>
                <a:ext uri="{FF2B5EF4-FFF2-40B4-BE49-F238E27FC236}">
                  <a16:creationId xmlns:a16="http://schemas.microsoft.com/office/drawing/2014/main" id="{37560D85-5C25-9F3C-0FF7-830B5D77E482}"/>
                </a:ext>
              </a:extLst>
            </p:cNvPr>
            <p:cNvSpPr/>
            <p:nvPr/>
          </p:nvSpPr>
          <p:spPr>
            <a:xfrm>
              <a:off x="6599989" y="3186975"/>
              <a:ext cx="2413223" cy="679492"/>
            </a:xfrm>
            <a:prstGeom prst="rect">
              <a:avLst/>
            </a:prstGeom>
          </p:spPr>
          <p:txBody>
            <a:bodyPr wrap="square">
              <a:spAutoFit/>
            </a:bodyPr>
            <a:lstStyle/>
            <a:p>
              <a:pPr lvl="1">
                <a:defRPr/>
              </a:pPr>
              <a:r>
                <a:rPr lang="sv-FI" sz="1600"/>
                <a:t>09 6220 200</a:t>
              </a:r>
            </a:p>
            <a:p>
              <a:pPr lvl="1">
                <a:spcAft>
                  <a:spcPts val="800"/>
                </a:spcAft>
                <a:defRPr/>
              </a:pPr>
              <a:r>
                <a:rPr lang="sv-FI" sz="1600"/>
                <a:t>(klo 8.30 – 16.00)</a:t>
              </a:r>
            </a:p>
            <a:p>
              <a:pPr lvl="1">
                <a:defRPr/>
              </a:pPr>
              <a:r>
                <a:rPr lang="sv-FI" sz="1600"/>
                <a:t>www.mara.fi</a:t>
              </a:r>
            </a:p>
            <a:p>
              <a:pPr lvl="1">
                <a:defRPr/>
              </a:pPr>
              <a:endParaRPr lang="sv-FI" sz="1600"/>
            </a:p>
          </p:txBody>
        </p:sp>
        <p:pic>
          <p:nvPicPr>
            <p:cNvPr id="13" name="Kuva 12" descr="Vastaanotin">
              <a:extLst>
                <a:ext uri="{FF2B5EF4-FFF2-40B4-BE49-F238E27FC236}">
                  <a16:creationId xmlns:a16="http://schemas.microsoft.com/office/drawing/2014/main" id="{B1675FBF-8495-EE84-A3A8-8EA1C1A72C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9989" y="3249070"/>
              <a:ext cx="191415" cy="191415"/>
            </a:xfrm>
            <a:prstGeom prst="rect">
              <a:avLst/>
            </a:prstGeom>
          </p:spPr>
        </p:pic>
        <p:pic>
          <p:nvPicPr>
            <p:cNvPr id="14" name="Kuva 13" descr="Internet">
              <a:extLst>
                <a:ext uri="{FF2B5EF4-FFF2-40B4-BE49-F238E27FC236}">
                  <a16:creationId xmlns:a16="http://schemas.microsoft.com/office/drawing/2014/main" id="{D4CF81A9-64D6-3C09-C693-D276225C50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9989" y="3535262"/>
              <a:ext cx="232438" cy="232438"/>
            </a:xfrm>
            <a:prstGeom prst="rect">
              <a:avLst/>
            </a:prstGeom>
          </p:spPr>
        </p:pic>
      </p:grpSp>
      <p:sp>
        <p:nvSpPr>
          <p:cNvPr id="15" name="Tekstiruutu 14">
            <a:extLst>
              <a:ext uri="{FF2B5EF4-FFF2-40B4-BE49-F238E27FC236}">
                <a16:creationId xmlns:a16="http://schemas.microsoft.com/office/drawing/2014/main" id="{D8265ADD-948A-774C-AF9E-B89FBC507B8C}"/>
              </a:ext>
            </a:extLst>
          </p:cNvPr>
          <p:cNvSpPr txBox="1"/>
          <p:nvPr/>
        </p:nvSpPr>
        <p:spPr>
          <a:xfrm>
            <a:off x="9164697" y="2180861"/>
            <a:ext cx="1471365" cy="666786"/>
          </a:xfrm>
          <a:prstGeom prst="rect">
            <a:avLst/>
          </a:prstGeom>
          <a:noFill/>
        </p:spPr>
        <p:txBody>
          <a:bodyPr wrap="none" rtlCol="0">
            <a:spAutoFit/>
          </a:bodyPr>
          <a:lstStyle/>
          <a:p>
            <a:pPr algn="ctr"/>
            <a:r>
              <a:rPr lang="en-US" sz="3733">
                <a:solidFill>
                  <a:srgbClr val="2A487F"/>
                </a:solidFill>
              </a:rPr>
              <a:t>Kiitos!</a:t>
            </a:r>
          </a:p>
        </p:txBody>
      </p:sp>
      <p:pic>
        <p:nvPicPr>
          <p:cNvPr id="16" name="Kuva 15">
            <a:extLst>
              <a:ext uri="{FF2B5EF4-FFF2-40B4-BE49-F238E27FC236}">
                <a16:creationId xmlns:a16="http://schemas.microsoft.com/office/drawing/2014/main" id="{D32BFD65-7DBE-F0F0-6D42-E9FEB6B46E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6321" y="828517"/>
            <a:ext cx="2139345" cy="722104"/>
          </a:xfrm>
          <a:prstGeom prst="rect">
            <a:avLst/>
          </a:prstGeom>
        </p:spPr>
      </p:pic>
    </p:spTree>
    <p:extLst>
      <p:ext uri="{BB962C8B-B14F-4D97-AF65-F5344CB8AC3E}">
        <p14:creationId xmlns:p14="http://schemas.microsoft.com/office/powerpoint/2010/main" val="153403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6CAF-D21B-D24F-A43E-581F2A8BA4D6}"/>
              </a:ext>
            </a:extLst>
          </p:cNvPr>
          <p:cNvSpPr>
            <a:spLocks noGrp="1"/>
          </p:cNvSpPr>
          <p:nvPr>
            <p:ph type="ctrTitle"/>
          </p:nvPr>
        </p:nvSpPr>
        <p:spPr>
          <a:xfrm>
            <a:off x="713264" y="2127632"/>
            <a:ext cx="5888704" cy="2903494"/>
          </a:xfrm>
        </p:spPr>
        <p:txBody>
          <a:bodyPr/>
          <a:lstStyle/>
          <a:p>
            <a:r>
              <a:rPr lang="fi-FI"/>
              <a:t>Ajankohtaista elintarvikejätteestä</a:t>
            </a:r>
            <a:br>
              <a:rPr lang="fi-FI"/>
            </a:br>
            <a:r>
              <a:rPr lang="fi-FI" sz="2400" b="0"/>
              <a:t>Määrä, alkuperä</a:t>
            </a:r>
            <a:br>
              <a:rPr lang="fi-FI" sz="2400" b="0"/>
            </a:br>
            <a:r>
              <a:rPr lang="fi-FI" sz="2400" b="0"/>
              <a:t>Uusi jätelaki</a:t>
            </a:r>
            <a:br>
              <a:rPr lang="fi-FI" sz="2400" b="0"/>
            </a:br>
            <a:r>
              <a:rPr lang="fi-FI" sz="2400" b="0"/>
              <a:t>Hävikkitiekartta</a:t>
            </a:r>
            <a:br>
              <a:rPr lang="fi-FI" sz="2400" b="0"/>
            </a:br>
            <a:r>
              <a:rPr lang="fi-FI" sz="2400" b="0"/>
              <a:t>Ravintolafoorumi</a:t>
            </a:r>
            <a:endParaRPr lang="fi-FI" b="0"/>
          </a:p>
        </p:txBody>
      </p:sp>
      <p:sp>
        <p:nvSpPr>
          <p:cNvPr id="3" name="Subtitle 2">
            <a:extLst>
              <a:ext uri="{FF2B5EF4-FFF2-40B4-BE49-F238E27FC236}">
                <a16:creationId xmlns:a16="http://schemas.microsoft.com/office/drawing/2014/main" id="{7126D231-FEC1-CC24-EB31-CE560F06C589}"/>
              </a:ext>
            </a:extLst>
          </p:cNvPr>
          <p:cNvSpPr>
            <a:spLocks noGrp="1"/>
          </p:cNvSpPr>
          <p:nvPr>
            <p:ph type="subTitle" idx="1"/>
          </p:nvPr>
        </p:nvSpPr>
        <p:spPr/>
        <p:txBody>
          <a:bodyPr/>
          <a:lstStyle/>
          <a:p>
            <a:r>
              <a:rPr lang="fi-FI"/>
              <a:t>Kirsi Silvennoinen</a:t>
            </a:r>
          </a:p>
        </p:txBody>
      </p:sp>
      <p:pic>
        <p:nvPicPr>
          <p:cNvPr id="6" name="Picture Placeholder 5" descr="A picture containing table, plate, food, indoor&#10;&#10;Description automatically generated">
            <a:extLst>
              <a:ext uri="{FF2B5EF4-FFF2-40B4-BE49-F238E27FC236}">
                <a16:creationId xmlns:a16="http://schemas.microsoft.com/office/drawing/2014/main" id="{AFCFDFB9-348E-DAD8-DDCF-A3309672E5F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5" r="18695"/>
          <a:stretch>
            <a:fillRect/>
          </a:stretch>
        </p:blipFill>
        <p:spPr/>
      </p:pic>
      <p:pic>
        <p:nvPicPr>
          <p:cNvPr id="4" name="Kuva 3">
            <a:extLst>
              <a:ext uri="{FF2B5EF4-FFF2-40B4-BE49-F238E27FC236}">
                <a16:creationId xmlns:a16="http://schemas.microsoft.com/office/drawing/2014/main" id="{5E37FF6E-3CAC-300A-08BD-5D2C79B65D04}"/>
              </a:ext>
            </a:extLst>
          </p:cNvPr>
          <p:cNvPicPr>
            <a:picLocks noChangeAspect="1"/>
          </p:cNvPicPr>
          <p:nvPr/>
        </p:nvPicPr>
        <p:blipFill>
          <a:blip r:embed="rId4"/>
          <a:stretch>
            <a:fillRect/>
          </a:stretch>
        </p:blipFill>
        <p:spPr>
          <a:xfrm>
            <a:off x="7778976" y="601299"/>
            <a:ext cx="3822523" cy="804742"/>
          </a:xfrm>
          <a:prstGeom prst="rect">
            <a:avLst/>
          </a:prstGeom>
        </p:spPr>
      </p:pic>
    </p:spTree>
    <p:extLst>
      <p:ext uri="{BB962C8B-B14F-4D97-AF65-F5344CB8AC3E}">
        <p14:creationId xmlns:p14="http://schemas.microsoft.com/office/powerpoint/2010/main" val="992925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0E3076-4A7F-9204-01AA-25117F1C6822}"/>
              </a:ext>
            </a:extLst>
          </p:cNvPr>
          <p:cNvSpPr>
            <a:spLocks noGrp="1"/>
          </p:cNvSpPr>
          <p:nvPr>
            <p:ph type="title"/>
          </p:nvPr>
        </p:nvSpPr>
        <p:spPr/>
        <p:txBody>
          <a:bodyPr/>
          <a:lstStyle/>
          <a:p>
            <a:r>
              <a:rPr lang="fi-FI"/>
              <a:t>UNEP Raportti </a:t>
            </a:r>
            <a:r>
              <a:rPr lang="fi-FI" i="1"/>
              <a:t>Food Waste Index </a:t>
            </a:r>
            <a:endParaRPr lang="fi-FI"/>
          </a:p>
        </p:txBody>
      </p:sp>
      <p:sp>
        <p:nvSpPr>
          <p:cNvPr id="3" name="Tekstin paikkamerkki 2">
            <a:extLst>
              <a:ext uri="{FF2B5EF4-FFF2-40B4-BE49-F238E27FC236}">
                <a16:creationId xmlns:a16="http://schemas.microsoft.com/office/drawing/2014/main" id="{15628213-4921-EB42-820F-887ABF296914}"/>
              </a:ext>
            </a:extLst>
          </p:cNvPr>
          <p:cNvSpPr>
            <a:spLocks noGrp="1"/>
          </p:cNvSpPr>
          <p:nvPr>
            <p:ph type="body" sz="quarter" idx="10"/>
          </p:nvPr>
        </p:nvSpPr>
        <p:spPr>
          <a:xfrm>
            <a:off x="232517" y="1620573"/>
            <a:ext cx="6124275" cy="5101960"/>
          </a:xfrm>
        </p:spPr>
        <p:txBody>
          <a:bodyPr vert="horz" lIns="91440" tIns="45720" rIns="91440" bIns="45720" rtlCol="0" anchor="t">
            <a:normAutofit fontScale="77500" lnSpcReduction="20000"/>
          </a:bodyPr>
          <a:lstStyle/>
          <a:p>
            <a:pPr marL="456565" indent="-456565">
              <a:buFont typeface="Arial" panose="020B0604020202020204" pitchFamily="34" charset="0"/>
              <a:buChar char="•"/>
            </a:pPr>
            <a:r>
              <a:rPr lang="fi-FI" sz="2600">
                <a:latin typeface="Segoe UI"/>
                <a:cs typeface="Segoe UI"/>
              </a:rPr>
              <a:t>YK:n Ympäristöohjelman laatiman </a:t>
            </a:r>
            <a:r>
              <a:rPr lang="fi-FI" sz="2600" i="1">
                <a:latin typeface="Segoe UI"/>
                <a:cs typeface="Segoe UI"/>
              </a:rPr>
              <a:t>Food Waste Index 2021 </a:t>
            </a:r>
            <a:r>
              <a:rPr lang="fi-FI" sz="2600">
                <a:latin typeface="Segoe UI"/>
                <a:cs typeface="Segoe UI"/>
              </a:rPr>
              <a:t>mukaan vuonna 2019 syntyi kuluttajatasolla noin 931 miljoonaa tonnia elintarvikejätettä. </a:t>
            </a:r>
            <a:endParaRPr lang="fi-FI" sz="2600"/>
          </a:p>
          <a:p>
            <a:pPr marL="456565" indent="-456565">
              <a:buFont typeface="Arial" panose="020B0604020202020204" pitchFamily="34" charset="0"/>
              <a:buChar char="•"/>
            </a:pPr>
            <a:r>
              <a:rPr lang="fi-FI" sz="2600">
                <a:latin typeface="Segoe UI"/>
                <a:cs typeface="Segoe UI"/>
              </a:rPr>
              <a:t>Tästä 61% kotitalouksissa, 27% ravitsemispalveluissa ja 13% kaupassa. </a:t>
            </a:r>
          </a:p>
          <a:p>
            <a:pPr marL="456565" indent="-456565">
              <a:buFont typeface="Arial" panose="020B0604020202020204" pitchFamily="34" charset="0"/>
              <a:buChar char="•"/>
            </a:pPr>
            <a:r>
              <a:rPr lang="fi-FI" sz="2600">
                <a:latin typeface="Segoe UI"/>
                <a:cs typeface="Segoe UI"/>
              </a:rPr>
              <a:t>Tämä tarkoittaa 17% kaikesta tuotetusta ruoasta hukkaantuu näissä vaiheissa ruokaketjua.</a:t>
            </a:r>
            <a:endParaRPr lang="fi-FI" sz="2600"/>
          </a:p>
          <a:p>
            <a:pPr marL="456565" indent="-456565">
              <a:buFont typeface="Arial" panose="020B0604020202020204" pitchFamily="34" charset="0"/>
              <a:buChar char="•"/>
            </a:pPr>
            <a:r>
              <a:rPr lang="en-US" sz="2600" err="1">
                <a:latin typeface="Segoe UI"/>
                <a:cs typeface="Segoe UI"/>
              </a:rPr>
              <a:t>Tutkimusta</a:t>
            </a:r>
            <a:r>
              <a:rPr lang="en-US" sz="2600">
                <a:latin typeface="Segoe UI"/>
                <a:cs typeface="Segoe UI"/>
              </a:rPr>
              <a:t>, </a:t>
            </a:r>
            <a:r>
              <a:rPr lang="en-US" sz="2600" err="1">
                <a:latin typeface="Segoe UI"/>
                <a:cs typeface="Segoe UI"/>
              </a:rPr>
              <a:t>mittaamista</a:t>
            </a:r>
            <a:r>
              <a:rPr lang="en-US" sz="2600">
                <a:latin typeface="Segoe UI"/>
                <a:cs typeface="Segoe UI"/>
              </a:rPr>
              <a:t> ja </a:t>
            </a:r>
            <a:r>
              <a:rPr lang="en-US" sz="2600" err="1">
                <a:latin typeface="Segoe UI"/>
                <a:cs typeface="Segoe UI"/>
              </a:rPr>
              <a:t>seurantaa</a:t>
            </a:r>
            <a:r>
              <a:rPr lang="en-US" sz="2600">
                <a:latin typeface="Segoe UI"/>
                <a:cs typeface="Segoe UI"/>
              </a:rPr>
              <a:t> </a:t>
            </a:r>
            <a:r>
              <a:rPr lang="en-US" sz="2600" err="1">
                <a:latin typeface="Segoe UI"/>
                <a:cs typeface="Segoe UI"/>
              </a:rPr>
              <a:t>lisättävä</a:t>
            </a:r>
            <a:r>
              <a:rPr lang="en-US" sz="2600">
                <a:latin typeface="Segoe UI"/>
                <a:cs typeface="Segoe UI"/>
              </a:rPr>
              <a:t> </a:t>
            </a:r>
            <a:r>
              <a:rPr lang="en-US" sz="2600" err="1">
                <a:latin typeface="Segoe UI"/>
                <a:cs typeface="Segoe UI"/>
              </a:rPr>
              <a:t>puolittamistavoitteen</a:t>
            </a:r>
            <a:r>
              <a:rPr lang="en-US" sz="2600">
                <a:latin typeface="Segoe UI"/>
                <a:cs typeface="Segoe UI"/>
              </a:rPr>
              <a:t> saavuttamiseksi.</a:t>
            </a:r>
          </a:p>
          <a:p>
            <a:pPr marL="456565" indent="-456565">
              <a:buFont typeface="Arial" panose="020B0604020202020204" pitchFamily="34" charset="0"/>
              <a:buChar char="•"/>
            </a:pPr>
            <a:r>
              <a:rPr lang="en-US" sz="2600">
                <a:latin typeface="Segoe UI"/>
                <a:cs typeface="Segoe UI"/>
              </a:rPr>
              <a:t>Luke </a:t>
            </a:r>
            <a:r>
              <a:rPr lang="en-US" sz="2600" err="1">
                <a:latin typeface="Segoe UI"/>
                <a:cs typeface="Segoe UI"/>
              </a:rPr>
              <a:t>toimittaa</a:t>
            </a:r>
            <a:r>
              <a:rPr lang="en-US" sz="2600">
                <a:latin typeface="Segoe UI"/>
                <a:cs typeface="Segoe UI"/>
              </a:rPr>
              <a:t> </a:t>
            </a:r>
            <a:r>
              <a:rPr lang="en-US" sz="2600" err="1">
                <a:latin typeface="Segoe UI"/>
                <a:cs typeface="Segoe UI"/>
              </a:rPr>
              <a:t>Eurostatille</a:t>
            </a:r>
            <a:r>
              <a:rPr lang="en-US" sz="2600">
                <a:latin typeface="Segoe UI"/>
                <a:cs typeface="Segoe UI"/>
              </a:rPr>
              <a:t> </a:t>
            </a:r>
            <a:r>
              <a:rPr lang="en-US" sz="2600" err="1">
                <a:latin typeface="Segoe UI"/>
                <a:cs typeface="Segoe UI"/>
              </a:rPr>
              <a:t>Suomen</a:t>
            </a:r>
            <a:r>
              <a:rPr lang="en-US" sz="2600">
                <a:latin typeface="Segoe UI"/>
                <a:cs typeface="Segoe UI"/>
              </a:rPr>
              <a:t> </a:t>
            </a:r>
            <a:r>
              <a:rPr lang="en-US" sz="2600" err="1">
                <a:latin typeface="Segoe UI"/>
                <a:cs typeface="Segoe UI"/>
              </a:rPr>
              <a:t>tietoja</a:t>
            </a:r>
            <a:r>
              <a:rPr lang="en-US" sz="2600">
                <a:latin typeface="Segoe UI"/>
                <a:cs typeface="Segoe UI"/>
              </a:rPr>
              <a:t> vuosittain.</a:t>
            </a:r>
          </a:p>
          <a:p>
            <a:pPr marL="456565" indent="-456565">
              <a:buFont typeface="Arial" panose="020B0604020202020204" pitchFamily="34" charset="0"/>
              <a:buChar char="•"/>
            </a:pPr>
            <a:endParaRPr lang="en-US"/>
          </a:p>
          <a:p>
            <a:endParaRPr lang="en-US" sz="1333"/>
          </a:p>
          <a:p>
            <a:endParaRPr lang="en-US" sz="1333"/>
          </a:p>
          <a:p>
            <a:r>
              <a:rPr lang="en-US" sz="1300">
                <a:latin typeface="Segoe UI"/>
                <a:cs typeface="Segoe UI"/>
              </a:rPr>
              <a:t>According to the UNEP Food Waste Index 2021, around 931 million </a:t>
            </a:r>
            <a:r>
              <a:rPr lang="en-US" sz="1300" err="1">
                <a:latin typeface="Segoe UI"/>
                <a:cs typeface="Segoe UI"/>
              </a:rPr>
              <a:t>tonnes</a:t>
            </a:r>
            <a:r>
              <a:rPr lang="en-US" sz="1300">
                <a:latin typeface="Segoe UI"/>
                <a:cs typeface="Segoe UI"/>
              </a:rPr>
              <a:t> of food waste were generated in 2019 – 61% of which came from households, 26% from food service and 13% from retail – suggesting that 17% of global food production may be wasted at these stages of the food supply chain.</a:t>
            </a:r>
          </a:p>
          <a:p>
            <a:endParaRPr lang="fi-FI" i="1"/>
          </a:p>
        </p:txBody>
      </p:sp>
      <p:sp>
        <p:nvSpPr>
          <p:cNvPr id="5" name="Päivämäärän paikkamerkki 4">
            <a:extLst>
              <a:ext uri="{FF2B5EF4-FFF2-40B4-BE49-F238E27FC236}">
                <a16:creationId xmlns:a16="http://schemas.microsoft.com/office/drawing/2014/main" id="{0E03A1A7-B224-5F5A-576D-6A422349DAD3}"/>
              </a:ext>
            </a:extLst>
          </p:cNvPr>
          <p:cNvSpPr>
            <a:spLocks noGrp="1"/>
          </p:cNvSpPr>
          <p:nvPr>
            <p:ph type="dt" sz="half" idx="2"/>
          </p:nvPr>
        </p:nvSpPr>
        <p:spPr/>
        <p:txBody>
          <a:bodyPr/>
          <a:lstStyle/>
          <a:p>
            <a:fld id="{695EF29E-3A84-4422-A3E7-E3BE2B04992C}" type="datetime1">
              <a:rPr lang="fi-FI" smtClean="0"/>
              <a:t>27.4.2023</a:t>
            </a:fld>
            <a:endParaRPr lang="fi-FI"/>
          </a:p>
        </p:txBody>
      </p:sp>
      <p:pic>
        <p:nvPicPr>
          <p:cNvPr id="6" name="Kuva 5">
            <a:extLst>
              <a:ext uri="{FF2B5EF4-FFF2-40B4-BE49-F238E27FC236}">
                <a16:creationId xmlns:a16="http://schemas.microsoft.com/office/drawing/2014/main" id="{4930D2D4-F43E-9707-0300-F36F867BF8AA}"/>
              </a:ext>
            </a:extLst>
          </p:cNvPr>
          <p:cNvPicPr>
            <a:picLocks noChangeAspect="1"/>
          </p:cNvPicPr>
          <p:nvPr/>
        </p:nvPicPr>
        <p:blipFill>
          <a:blip r:embed="rId3"/>
          <a:stretch>
            <a:fillRect/>
          </a:stretch>
        </p:blipFill>
        <p:spPr>
          <a:xfrm>
            <a:off x="6239368" y="1106276"/>
            <a:ext cx="5795071" cy="4062072"/>
          </a:xfrm>
          <a:prstGeom prst="rect">
            <a:avLst/>
          </a:prstGeom>
          <a:ln>
            <a:solidFill>
              <a:srgbClr val="54585A"/>
            </a:solidFill>
          </a:ln>
        </p:spPr>
      </p:pic>
      <p:sp>
        <p:nvSpPr>
          <p:cNvPr id="8" name="Tekstiruutu 7">
            <a:extLst>
              <a:ext uri="{FF2B5EF4-FFF2-40B4-BE49-F238E27FC236}">
                <a16:creationId xmlns:a16="http://schemas.microsoft.com/office/drawing/2014/main" id="{C91AC95F-41C6-84EC-3BEA-6DA5DDC1B7CB}"/>
              </a:ext>
            </a:extLst>
          </p:cNvPr>
          <p:cNvSpPr txBox="1"/>
          <p:nvPr/>
        </p:nvSpPr>
        <p:spPr>
          <a:xfrm>
            <a:off x="6443472" y="5509546"/>
            <a:ext cx="4970144" cy="902876"/>
          </a:xfrm>
          <a:prstGeom prst="rect">
            <a:avLst/>
          </a:prstGeom>
          <a:solidFill>
            <a:schemeClr val="bg1"/>
          </a:solidFill>
          <a:ln w="3175">
            <a:solidFill>
              <a:srgbClr val="54585A"/>
            </a:solidFill>
          </a:ln>
        </p:spPr>
        <p:txBody>
          <a:bodyPr wrap="square" lIns="91440" tIns="45720" rIns="91440" bIns="45720" anchor="t">
            <a:spAutoFit/>
          </a:bodyPr>
          <a:lstStyle/>
          <a:p>
            <a:r>
              <a:rPr lang="en-US" sz="1400"/>
              <a:t>UNEP Food Waste Index 2021. </a:t>
            </a:r>
            <a:r>
              <a:rPr lang="en-US" sz="1400">
                <a:hlinkClick r:id="rId4"/>
              </a:rPr>
              <a:t>https://www.unep.org/resources/report/unep-food-waste-index-report-2021</a:t>
            </a:r>
            <a:endParaRPr lang="en-US" sz="1100">
              <a:cs typeface="Segoe UI"/>
            </a:endParaRPr>
          </a:p>
          <a:p>
            <a:endParaRPr lang="en-US" sz="1067"/>
          </a:p>
        </p:txBody>
      </p:sp>
      <p:pic>
        <p:nvPicPr>
          <p:cNvPr id="4" name="Kuva 3">
            <a:extLst>
              <a:ext uri="{FF2B5EF4-FFF2-40B4-BE49-F238E27FC236}">
                <a16:creationId xmlns:a16="http://schemas.microsoft.com/office/drawing/2014/main" id="{68EE4040-4120-BD84-BEDE-E64E3911F2DB}"/>
              </a:ext>
            </a:extLst>
          </p:cNvPr>
          <p:cNvPicPr>
            <a:picLocks noChangeAspect="1"/>
          </p:cNvPicPr>
          <p:nvPr/>
        </p:nvPicPr>
        <p:blipFill>
          <a:blip r:embed="rId5"/>
          <a:stretch>
            <a:fillRect/>
          </a:stretch>
        </p:blipFill>
        <p:spPr>
          <a:xfrm>
            <a:off x="7905019" y="135466"/>
            <a:ext cx="3822523" cy="804742"/>
          </a:xfrm>
          <a:prstGeom prst="rect">
            <a:avLst/>
          </a:prstGeom>
        </p:spPr>
      </p:pic>
    </p:spTree>
    <p:extLst>
      <p:ext uri="{BB962C8B-B14F-4D97-AF65-F5344CB8AC3E}">
        <p14:creationId xmlns:p14="http://schemas.microsoft.com/office/powerpoint/2010/main" val="4198066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D1FB90-555F-4173-B9E5-858E65AF6B4E}"/>
              </a:ext>
            </a:extLst>
          </p:cNvPr>
          <p:cNvSpPr>
            <a:spLocks noGrp="1"/>
          </p:cNvSpPr>
          <p:nvPr>
            <p:ph type="title"/>
          </p:nvPr>
        </p:nvSpPr>
        <p:spPr>
          <a:xfrm>
            <a:off x="464458" y="135467"/>
            <a:ext cx="11263085" cy="1143000"/>
          </a:xfrm>
        </p:spPr>
        <p:txBody>
          <a:bodyPr/>
          <a:lstStyle/>
          <a:p>
            <a:r>
              <a:rPr lang="en-US" err="1"/>
              <a:t>Tulokset</a:t>
            </a:r>
            <a:r>
              <a:rPr lang="en-US"/>
              <a:t> </a:t>
            </a:r>
            <a:r>
              <a:rPr lang="en-US" err="1"/>
              <a:t>ravitsemispalveluista</a:t>
            </a:r>
            <a:r>
              <a:rPr lang="en-US"/>
              <a:t> 2020 </a:t>
            </a:r>
          </a:p>
        </p:txBody>
      </p:sp>
      <p:sp>
        <p:nvSpPr>
          <p:cNvPr id="7" name="Text Placeholder 6">
            <a:extLst>
              <a:ext uri="{FF2B5EF4-FFF2-40B4-BE49-F238E27FC236}">
                <a16:creationId xmlns:a16="http://schemas.microsoft.com/office/drawing/2014/main" id="{C496554E-D860-4EBF-9B6C-1CACCDF59EC6}"/>
              </a:ext>
            </a:extLst>
          </p:cNvPr>
          <p:cNvSpPr>
            <a:spLocks noGrp="1"/>
          </p:cNvSpPr>
          <p:nvPr>
            <p:ph type="body" sz="quarter" idx="10"/>
          </p:nvPr>
        </p:nvSpPr>
        <p:spPr>
          <a:xfrm>
            <a:off x="338259" y="1259840"/>
            <a:ext cx="5757741" cy="4675133"/>
          </a:xfrm>
        </p:spPr>
        <p:txBody>
          <a:bodyPr>
            <a:normAutofit fontScale="92500"/>
          </a:bodyPr>
          <a:lstStyle/>
          <a:p>
            <a:pPr marL="457189" indent="-457189">
              <a:buFont typeface="Arial" panose="020B0604020202020204" pitchFamily="34" charset="0"/>
              <a:buChar char="•"/>
            </a:pPr>
            <a:r>
              <a:rPr lang="fi-FI" sz="2133"/>
              <a:t>Elintarvikejätettä syntyi tutkimusaikana 21 % valmistetusta ruoasta ja ruokahävikkiä syntyi 16 % valmistetusta ruoasta </a:t>
            </a:r>
          </a:p>
          <a:p>
            <a:pPr marL="457189" indent="-457189">
              <a:buFont typeface="Arial" panose="020B0604020202020204" pitchFamily="34" charset="0"/>
              <a:buChar char="•"/>
            </a:pPr>
            <a:r>
              <a:rPr lang="fi-FI" sz="2133"/>
              <a:t>Tarjoiluhävikkiä syntyi 9 %, lautastähdettä 5 %, keittiöhävikkiä 2 % valmistetusta ruoasta</a:t>
            </a:r>
          </a:p>
          <a:p>
            <a:pPr marL="457189" indent="-457189">
              <a:buFont typeface="Arial" panose="020B0604020202020204" pitchFamily="34" charset="0"/>
              <a:buChar char="•"/>
            </a:pPr>
            <a:r>
              <a:rPr lang="fi-FI" sz="2133"/>
              <a:t>Arvio elintarvikejätteestä yhteensä 78 miljoona kiloa (14 kg/hlö), tästä  ruokahävikkiä yhteensä 61 miljoonaa kiloa (11 kg/hlö)</a:t>
            </a:r>
          </a:p>
          <a:p>
            <a:pPr marL="457189" indent="-457189">
              <a:buFont typeface="Arial" panose="020B0604020202020204" pitchFamily="34" charset="0"/>
              <a:buChar char="•"/>
            </a:pPr>
            <a:r>
              <a:rPr lang="fi-FI" sz="2133"/>
              <a:t>Linjastoravintoloissa suurin hävikin aiheuttaja on tarjoiluhävikki</a:t>
            </a:r>
          </a:p>
          <a:p>
            <a:pPr marL="457189" indent="-457189">
              <a:buFont typeface="Arial" panose="020B0604020202020204" pitchFamily="34" charset="0"/>
              <a:buChar char="•"/>
            </a:pPr>
            <a:r>
              <a:rPr lang="fi-FI" sz="2133"/>
              <a:t>Tarjoiluhävikki koostui pääosin lihapääruoasta, salaatista ja lisäkkeistä</a:t>
            </a:r>
          </a:p>
          <a:p>
            <a:pPr marL="457189" indent="-457189">
              <a:buFont typeface="Arial" panose="020B0604020202020204" pitchFamily="34" charset="0"/>
              <a:buChar char="•"/>
            </a:pPr>
            <a:endParaRPr lang="fi-FI"/>
          </a:p>
        </p:txBody>
      </p:sp>
      <p:sp>
        <p:nvSpPr>
          <p:cNvPr id="3" name="Date Placeholder 2">
            <a:extLst>
              <a:ext uri="{FF2B5EF4-FFF2-40B4-BE49-F238E27FC236}">
                <a16:creationId xmlns:a16="http://schemas.microsoft.com/office/drawing/2014/main" id="{1C3A1099-CD6E-4ABF-9864-6C729F00AA24}"/>
              </a:ext>
            </a:extLst>
          </p:cNvPr>
          <p:cNvSpPr>
            <a:spLocks noGrp="1"/>
          </p:cNvSpPr>
          <p:nvPr>
            <p:ph type="dt" sz="half" idx="2"/>
          </p:nvPr>
        </p:nvSpPr>
        <p:spPr>
          <a:prstGeom prst="rect">
            <a:avLst/>
          </a:prstGeom>
        </p:spPr>
        <p:txBody>
          <a:bodyPr/>
          <a:lstStyle/>
          <a:p>
            <a:fld id="{94F621CC-EBB3-421A-AC8D-E2D58ABA6906}" type="datetime1">
              <a:rPr lang="fi-FI" smtClean="0"/>
              <a:t>27.4.2023</a:t>
            </a:fld>
            <a:endParaRPr lang="fi-FI"/>
          </a:p>
        </p:txBody>
      </p:sp>
      <p:pic>
        <p:nvPicPr>
          <p:cNvPr id="5" name="Kuva 4">
            <a:extLst>
              <a:ext uri="{FF2B5EF4-FFF2-40B4-BE49-F238E27FC236}">
                <a16:creationId xmlns:a16="http://schemas.microsoft.com/office/drawing/2014/main" id="{6915C641-337F-40F8-81AB-B0FDA2F2FFE8}"/>
              </a:ext>
            </a:extLst>
          </p:cNvPr>
          <p:cNvPicPr>
            <a:picLocks noChangeAspect="1"/>
          </p:cNvPicPr>
          <p:nvPr/>
        </p:nvPicPr>
        <p:blipFill>
          <a:blip r:embed="rId3"/>
          <a:stretch>
            <a:fillRect/>
          </a:stretch>
        </p:blipFill>
        <p:spPr>
          <a:xfrm>
            <a:off x="5859626" y="1521023"/>
            <a:ext cx="6125319" cy="4279808"/>
          </a:xfrm>
          <a:prstGeom prst="rect">
            <a:avLst/>
          </a:prstGeom>
          <a:noFill/>
        </p:spPr>
      </p:pic>
      <p:sp>
        <p:nvSpPr>
          <p:cNvPr id="2" name="Tekstiruutu 1">
            <a:extLst>
              <a:ext uri="{FF2B5EF4-FFF2-40B4-BE49-F238E27FC236}">
                <a16:creationId xmlns:a16="http://schemas.microsoft.com/office/drawing/2014/main" id="{E102286D-9207-4D31-B3CF-06C28C695717}"/>
              </a:ext>
            </a:extLst>
          </p:cNvPr>
          <p:cNvSpPr txBox="1"/>
          <p:nvPr/>
        </p:nvSpPr>
        <p:spPr>
          <a:xfrm>
            <a:off x="2567874" y="6295575"/>
            <a:ext cx="9171165" cy="543867"/>
          </a:xfrm>
          <a:prstGeom prst="rect">
            <a:avLst/>
          </a:prstGeom>
          <a:noFill/>
        </p:spPr>
        <p:txBody>
          <a:bodyPr wrap="none" rtlCol="0">
            <a:spAutoFit/>
          </a:bodyPr>
          <a:lstStyle/>
          <a:p>
            <a:r>
              <a:rPr lang="fi-FI" sz="1467"/>
              <a:t>Silvennoinen, K., Nisonen, S. ja Lahti, L. 2019. Ravitsemispalveluiden elintarvikejäte : jätteen määrä 2018–2019</a:t>
            </a:r>
          </a:p>
          <a:p>
            <a:r>
              <a:rPr lang="fi-FI" sz="1467"/>
              <a:t>ja seurannan kehittäminen. Luonnonvara- ja biotalouden tutkimus 1/2020. Luonnonvarakeskus. Helsinki. 45 s.</a:t>
            </a:r>
          </a:p>
        </p:txBody>
      </p:sp>
      <p:pic>
        <p:nvPicPr>
          <p:cNvPr id="4" name="Kuva 3">
            <a:extLst>
              <a:ext uri="{FF2B5EF4-FFF2-40B4-BE49-F238E27FC236}">
                <a16:creationId xmlns:a16="http://schemas.microsoft.com/office/drawing/2014/main" id="{31CCADA3-36BB-DA30-6BD7-6A2AB6C3192D}"/>
              </a:ext>
            </a:extLst>
          </p:cNvPr>
          <p:cNvPicPr>
            <a:picLocks noChangeAspect="1"/>
          </p:cNvPicPr>
          <p:nvPr/>
        </p:nvPicPr>
        <p:blipFill>
          <a:blip r:embed="rId4"/>
          <a:stretch>
            <a:fillRect/>
          </a:stretch>
        </p:blipFill>
        <p:spPr>
          <a:xfrm>
            <a:off x="7905019" y="389961"/>
            <a:ext cx="3822523" cy="804742"/>
          </a:xfrm>
          <a:prstGeom prst="rect">
            <a:avLst/>
          </a:prstGeom>
        </p:spPr>
      </p:pic>
    </p:spTree>
    <p:extLst>
      <p:ext uri="{BB962C8B-B14F-4D97-AF65-F5344CB8AC3E}">
        <p14:creationId xmlns:p14="http://schemas.microsoft.com/office/powerpoint/2010/main" val="3634025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table is filled with food&#10;&#10;Description automatically generated with medium confidence">
            <a:extLst>
              <a:ext uri="{FF2B5EF4-FFF2-40B4-BE49-F238E27FC236}">
                <a16:creationId xmlns:a16="http://schemas.microsoft.com/office/drawing/2014/main" id="{A14D0805-40E7-4620-ABEF-55EE6EE0DC6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a:xfrm>
            <a:off x="5862320" y="-139700"/>
            <a:ext cx="6329680" cy="6875989"/>
          </a:xfrm>
        </p:spPr>
      </p:pic>
      <p:pic>
        <p:nvPicPr>
          <p:cNvPr id="5" name="Picture 4" descr="Graphical user interface, application&#10;&#10;Description automatically generated with medium confidence">
            <a:extLst>
              <a:ext uri="{FF2B5EF4-FFF2-40B4-BE49-F238E27FC236}">
                <a16:creationId xmlns:a16="http://schemas.microsoft.com/office/drawing/2014/main" id="{7D31989A-D449-41DF-8867-FB8F026D5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168" y="228599"/>
            <a:ext cx="3818730" cy="801151"/>
          </a:xfrm>
          <a:prstGeom prst="rect">
            <a:avLst/>
          </a:prstGeom>
        </p:spPr>
      </p:pic>
      <p:sp>
        <p:nvSpPr>
          <p:cNvPr id="8" name="Sisällön paikkamerkki 2">
            <a:extLst>
              <a:ext uri="{FF2B5EF4-FFF2-40B4-BE49-F238E27FC236}">
                <a16:creationId xmlns:a16="http://schemas.microsoft.com/office/drawing/2014/main" id="{CBA70A6A-5795-26FD-BA0F-022EABE3469F}"/>
              </a:ext>
            </a:extLst>
          </p:cNvPr>
          <p:cNvSpPr txBox="1">
            <a:spLocks/>
          </p:cNvSpPr>
          <p:nvPr/>
        </p:nvSpPr>
        <p:spPr>
          <a:xfrm>
            <a:off x="499621" y="2164080"/>
            <a:ext cx="5362699" cy="3840479"/>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2800">
                <a:solidFill>
                  <a:schemeClr val="tx2"/>
                </a:solidFill>
                <a:latin typeface="+mj-lt"/>
                <a:ea typeface="+mj-ea"/>
                <a:cs typeface="+mj-cs"/>
              </a:rPr>
              <a:t>Ohjelma</a:t>
            </a:r>
          </a:p>
          <a:p>
            <a:endParaRPr lang="fi-FI" sz="4300">
              <a:latin typeface="+mj-lt"/>
              <a:ea typeface="+mj-ea"/>
              <a:cs typeface="+mj-cs"/>
            </a:endParaRPr>
          </a:p>
          <a:p>
            <a:r>
              <a:rPr lang="fi-FI" sz="5600">
                <a:latin typeface="+mj-lt"/>
                <a:ea typeface="+mj-ea"/>
                <a:cs typeface="+mj-cs"/>
              </a:rPr>
              <a:t>13.00 -13.05 Tervetulosanat</a:t>
            </a:r>
            <a:endParaRPr lang="fi-FI" sz="5600">
              <a:latin typeface="+mj-lt"/>
              <a:ea typeface="+mj-ea"/>
              <a:cs typeface="Segoe UI"/>
            </a:endParaRPr>
          </a:p>
          <a:p>
            <a:r>
              <a:rPr lang="fi-FI" sz="5600">
                <a:latin typeface="+mj-lt"/>
                <a:ea typeface="+mj-ea"/>
                <a:cs typeface="+mj-cs"/>
              </a:rPr>
              <a:t>13.05-13.10 Mara ry:n terveiset: Marjaana Ingervo</a:t>
            </a:r>
            <a:endParaRPr lang="fi-FI" sz="5600">
              <a:latin typeface="+mj-lt"/>
              <a:ea typeface="+mj-ea"/>
              <a:cs typeface="Segoe UI"/>
            </a:endParaRPr>
          </a:p>
          <a:p>
            <a:r>
              <a:rPr lang="fi-FI" sz="5600">
                <a:latin typeface="+mj-lt"/>
                <a:ea typeface="+mj-ea"/>
                <a:cs typeface="+mj-cs"/>
              </a:rPr>
              <a:t>13.10- 13.25 Ajankohtaista hävikkiasiaa:</a:t>
            </a:r>
          </a:p>
          <a:p>
            <a:r>
              <a:rPr lang="fi-FI" sz="5600">
                <a:latin typeface="+mj-lt"/>
                <a:ea typeface="+mj-ea"/>
                <a:cs typeface="+mj-cs"/>
              </a:rPr>
              <a:t>	Kirsi Silvennoinen ja Inkeri Riipi</a:t>
            </a:r>
            <a:endParaRPr lang="fi-FI" sz="5600">
              <a:latin typeface="+mj-lt"/>
              <a:ea typeface="+mj-ea"/>
              <a:cs typeface="Segoe UI"/>
            </a:endParaRPr>
          </a:p>
          <a:p>
            <a:r>
              <a:rPr lang="fi-FI" sz="5600">
                <a:latin typeface="+mj-lt"/>
                <a:ea typeface="+mj-ea"/>
                <a:cs typeface="+mj-cs"/>
              </a:rPr>
              <a:t>13.25-13.35 Siirtyminen työpajaosuuteen, jakautuminen ryhmiin</a:t>
            </a:r>
            <a:endParaRPr lang="fi-FI" sz="5600">
              <a:latin typeface="+mj-lt"/>
              <a:ea typeface="+mj-ea"/>
              <a:cs typeface="Segoe UI"/>
            </a:endParaRPr>
          </a:p>
          <a:p>
            <a:r>
              <a:rPr lang="fi-FI" sz="5600">
                <a:latin typeface="+mj-lt"/>
                <a:ea typeface="+mj-ea"/>
                <a:cs typeface="+mj-cs"/>
              </a:rPr>
              <a:t>13.35-13.45 Verryttelytehtävä</a:t>
            </a:r>
            <a:endParaRPr lang="fi-FI" sz="5600">
              <a:latin typeface="+mj-lt"/>
              <a:ea typeface="+mj-ea"/>
              <a:cs typeface="Segoe UI"/>
            </a:endParaRPr>
          </a:p>
          <a:p>
            <a:r>
              <a:rPr lang="fi-FI" sz="5600">
                <a:latin typeface="+mj-lt"/>
                <a:ea typeface="+mj-ea"/>
                <a:cs typeface="+mj-cs"/>
              </a:rPr>
              <a:t>13.45-14.20 Osa I Hävikkityön nykytilanne</a:t>
            </a:r>
            <a:endParaRPr lang="fi-FI" sz="5600">
              <a:latin typeface="+mj-lt"/>
              <a:ea typeface="+mj-ea"/>
              <a:cs typeface="Segoe UI"/>
            </a:endParaRPr>
          </a:p>
          <a:p>
            <a:r>
              <a:rPr lang="fi-FI" sz="5600">
                <a:latin typeface="+mj-lt"/>
                <a:ea typeface="+mj-ea"/>
                <a:cs typeface="+mj-cs"/>
              </a:rPr>
              <a:t>14.20-14.35 Tauko</a:t>
            </a:r>
            <a:endParaRPr lang="fi-FI" sz="5600">
              <a:latin typeface="+mj-lt"/>
              <a:ea typeface="+mj-ea"/>
              <a:cs typeface="Segoe UI"/>
            </a:endParaRPr>
          </a:p>
          <a:p>
            <a:r>
              <a:rPr lang="fi-FI" sz="5600">
                <a:latin typeface="+mj-lt"/>
                <a:ea typeface="+mj-ea"/>
                <a:cs typeface="+mj-cs"/>
              </a:rPr>
              <a:t>14.35-15.30 Osa II Uudet, kokeilun arvoiset keinot hävikin</a:t>
            </a:r>
          </a:p>
          <a:p>
            <a:r>
              <a:rPr lang="fi-FI" sz="5600">
                <a:latin typeface="+mj-lt"/>
                <a:ea typeface="+mj-ea"/>
                <a:cs typeface="+mj-cs"/>
              </a:rPr>
              <a:t>	vähentämiseen </a:t>
            </a:r>
            <a:endParaRPr lang="fi-FI" sz="5600">
              <a:latin typeface="+mj-lt"/>
              <a:ea typeface="+mj-ea"/>
              <a:cs typeface="Segoe UI"/>
            </a:endParaRPr>
          </a:p>
          <a:p>
            <a:r>
              <a:rPr lang="fi-FI" sz="5600">
                <a:latin typeface="+mj-lt"/>
                <a:ea typeface="+mj-ea"/>
                <a:cs typeface="+mj-cs"/>
              </a:rPr>
              <a:t>15.25-15.30 Loppusanat</a:t>
            </a:r>
            <a:endParaRPr lang="fi-FI" sz="5600">
              <a:latin typeface="+mj-lt"/>
              <a:ea typeface="+mj-ea"/>
              <a:cs typeface="Segoe UI"/>
            </a:endParaRPr>
          </a:p>
        </p:txBody>
      </p:sp>
    </p:spTree>
    <p:extLst>
      <p:ext uri="{BB962C8B-B14F-4D97-AF65-F5344CB8AC3E}">
        <p14:creationId xmlns:p14="http://schemas.microsoft.com/office/powerpoint/2010/main" val="805343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625AE4-00A9-4070-BE5D-CCF4B9155F89}"/>
              </a:ext>
            </a:extLst>
          </p:cNvPr>
          <p:cNvSpPr>
            <a:spLocks noGrp="1"/>
          </p:cNvSpPr>
          <p:nvPr>
            <p:ph type="title"/>
          </p:nvPr>
        </p:nvSpPr>
        <p:spPr>
          <a:xfrm>
            <a:off x="464458" y="982317"/>
            <a:ext cx="11263085" cy="631835"/>
          </a:xfrm>
        </p:spPr>
        <p:txBody>
          <a:bodyPr>
            <a:normAutofit fontScale="90000"/>
          </a:bodyPr>
          <a:lstStyle/>
          <a:p>
            <a:r>
              <a:rPr lang="fi-FI"/>
              <a:t>Jätelaki ja asetus: Elintarvikejätteen määrän vähentäminen </a:t>
            </a:r>
            <a:r>
              <a:rPr lang="fi-FI">
                <a:hlinkClick r:id="rId3"/>
              </a:rPr>
              <a:t>https://ym.fi/jatteet/jatelaki</a:t>
            </a:r>
            <a:br>
              <a:rPr lang="fi-FI"/>
            </a:br>
            <a:br>
              <a:rPr lang="fi-FI"/>
            </a:br>
            <a:endParaRPr lang="fi-FI"/>
          </a:p>
        </p:txBody>
      </p:sp>
      <p:sp>
        <p:nvSpPr>
          <p:cNvPr id="3" name="Tekstin paikkamerkki 2">
            <a:extLst>
              <a:ext uri="{FF2B5EF4-FFF2-40B4-BE49-F238E27FC236}">
                <a16:creationId xmlns:a16="http://schemas.microsoft.com/office/drawing/2014/main" id="{FEB54D0B-3B92-4FD0-BEE9-2723831D0245}"/>
              </a:ext>
            </a:extLst>
          </p:cNvPr>
          <p:cNvSpPr>
            <a:spLocks noGrp="1"/>
          </p:cNvSpPr>
          <p:nvPr>
            <p:ph type="body" sz="quarter" idx="10"/>
          </p:nvPr>
        </p:nvSpPr>
        <p:spPr>
          <a:xfrm>
            <a:off x="198781" y="1974721"/>
            <a:ext cx="7822713" cy="4171785"/>
          </a:xfrm>
        </p:spPr>
        <p:txBody>
          <a:bodyPr>
            <a:normAutofit lnSpcReduction="10000"/>
          </a:bodyPr>
          <a:lstStyle/>
          <a:p>
            <a:pPr marL="457189" indent="-457189"/>
            <a:r>
              <a:rPr lang="fi-FI" sz="2400"/>
              <a:t>Toimijan on huolehdittava siitä, että toiminnassa syntyy mahdollisimman vähän elintarvikejätettä</a:t>
            </a:r>
          </a:p>
          <a:p>
            <a:pPr marL="457189" indent="-457189"/>
            <a:r>
              <a:rPr lang="fi-FI" sz="2400"/>
              <a:t>Uusi jäteasetus velvoittaa </a:t>
            </a:r>
            <a:r>
              <a:rPr lang="fi-FI" sz="2400" b="1"/>
              <a:t>luovuttamaan käyttämättä jääneet syömäkelpoiset elintarvikkeet </a:t>
            </a:r>
            <a:r>
              <a:rPr lang="fi-FI" sz="2400"/>
              <a:t>uudelleenjakeluun ensisijaisesti ihmisravinnoksi</a:t>
            </a:r>
          </a:p>
          <a:p>
            <a:pPr marL="457189" indent="-457189"/>
            <a:r>
              <a:rPr lang="fi-FI" sz="2400"/>
              <a:t>Elintarvikealan toimija voi itse valita, kenelle ja miten käyttämättä jääneet elintarvikkeet luovutetaan niin, että luovutus ei vaaranna elintarviketurvallisuutta. Elintarvikkeita voidaan samoin edellytyksin luovuttaa myös yksityisille henkilöille. </a:t>
            </a:r>
          </a:p>
        </p:txBody>
      </p:sp>
      <p:sp>
        <p:nvSpPr>
          <p:cNvPr id="5" name="Päivämäärän paikkamerkki 4">
            <a:extLst>
              <a:ext uri="{FF2B5EF4-FFF2-40B4-BE49-F238E27FC236}">
                <a16:creationId xmlns:a16="http://schemas.microsoft.com/office/drawing/2014/main" id="{A5F324DF-1BBF-4C96-A616-8DFFA7A09AAF}"/>
              </a:ext>
            </a:extLst>
          </p:cNvPr>
          <p:cNvSpPr>
            <a:spLocks noGrp="1"/>
          </p:cNvSpPr>
          <p:nvPr>
            <p:ph type="dt" sz="half" idx="2"/>
          </p:nvPr>
        </p:nvSpPr>
        <p:spPr/>
        <p:txBody>
          <a:bodyPr/>
          <a:lstStyle/>
          <a:p>
            <a:fld id="{EB67F066-588C-495D-8E9B-0188D959F542}" type="datetime1">
              <a:rPr lang="fi-FI" smtClean="0"/>
              <a:t>27.4.2023</a:t>
            </a:fld>
            <a:endParaRPr lang="fi-FI"/>
          </a:p>
        </p:txBody>
      </p:sp>
      <p:pic>
        <p:nvPicPr>
          <p:cNvPr id="4" name="Kuva 3">
            <a:extLst>
              <a:ext uri="{FF2B5EF4-FFF2-40B4-BE49-F238E27FC236}">
                <a16:creationId xmlns:a16="http://schemas.microsoft.com/office/drawing/2014/main" id="{F45DD8D0-5DA0-3E8F-051C-3C88D2E9DF84}"/>
              </a:ext>
            </a:extLst>
          </p:cNvPr>
          <p:cNvPicPr>
            <a:picLocks noChangeAspect="1"/>
          </p:cNvPicPr>
          <p:nvPr/>
        </p:nvPicPr>
        <p:blipFill rotWithShape="1">
          <a:blip r:embed="rId4"/>
          <a:srcRect l="18696" t="47408" r="47173" b="46924"/>
          <a:stretch/>
        </p:blipFill>
        <p:spPr>
          <a:xfrm>
            <a:off x="198782" y="1342886"/>
            <a:ext cx="5296049" cy="494748"/>
          </a:xfrm>
          <a:prstGeom prst="rect">
            <a:avLst/>
          </a:prstGeom>
        </p:spPr>
      </p:pic>
      <p:sp>
        <p:nvSpPr>
          <p:cNvPr id="7" name="Tekstiruutu 6">
            <a:extLst>
              <a:ext uri="{FF2B5EF4-FFF2-40B4-BE49-F238E27FC236}">
                <a16:creationId xmlns:a16="http://schemas.microsoft.com/office/drawing/2014/main" id="{E94DAA15-D7B1-29E6-D23E-5EE8F2173693}"/>
              </a:ext>
            </a:extLst>
          </p:cNvPr>
          <p:cNvSpPr txBox="1"/>
          <p:nvPr/>
        </p:nvSpPr>
        <p:spPr>
          <a:xfrm>
            <a:off x="8097192" y="1837633"/>
            <a:ext cx="3480161" cy="4278094"/>
          </a:xfrm>
          <a:prstGeom prst="rect">
            <a:avLst/>
          </a:prstGeom>
          <a:noFill/>
          <a:ln w="3175">
            <a:solidFill>
              <a:schemeClr val="tx1"/>
            </a:solidFill>
          </a:ln>
        </p:spPr>
        <p:txBody>
          <a:bodyPr wrap="square">
            <a:spAutoFit/>
          </a:bodyPr>
          <a:lstStyle/>
          <a:p>
            <a:r>
              <a:rPr lang="fi-FI" sz="1600">
                <a:solidFill>
                  <a:srgbClr val="0F0F0F"/>
                </a:solidFill>
                <a:latin typeface="Barlow" panose="00000500000000000000" pitchFamily="2" charset="0"/>
              </a:rPr>
              <a:t>Jäteasetus ei velvoita luovuttamaan käyttämättä jääneitä elintarvikkeita, jos elintarvikealan toimijan mukaan luovutus uudelleenjakeluun ei ole mahdollista kohtuullisin kustannuksin. Tällainen tilanne voi syntyä esimerkiksi, jos elintarvikehävikin lahjoittamisesta aiheutuvat kustannukset ylittävät selvästi luovutettujen elintarvikkeiden arvon ja hävikin asianmukaisen jätehuollon järjestämisestä aiheutuvat kustannukset. Toimijan tulee tarvittaessa kyetä osoittamaan, mistä kohtuuttomaksi arvioidut kustannukset muodostuvat.</a:t>
            </a:r>
            <a:endParaRPr lang="fi-FI" sz="1600"/>
          </a:p>
        </p:txBody>
      </p:sp>
      <p:pic>
        <p:nvPicPr>
          <p:cNvPr id="6" name="Kuva 5">
            <a:extLst>
              <a:ext uri="{FF2B5EF4-FFF2-40B4-BE49-F238E27FC236}">
                <a16:creationId xmlns:a16="http://schemas.microsoft.com/office/drawing/2014/main" id="{7128DDB1-D32E-93BC-6365-BBBD6E5CB30B}"/>
              </a:ext>
            </a:extLst>
          </p:cNvPr>
          <p:cNvPicPr>
            <a:picLocks noChangeAspect="1"/>
          </p:cNvPicPr>
          <p:nvPr/>
        </p:nvPicPr>
        <p:blipFill>
          <a:blip r:embed="rId5"/>
          <a:stretch>
            <a:fillRect/>
          </a:stretch>
        </p:blipFill>
        <p:spPr>
          <a:xfrm>
            <a:off x="3627759" y="6217979"/>
            <a:ext cx="2746408" cy="578192"/>
          </a:xfrm>
          <a:prstGeom prst="rect">
            <a:avLst/>
          </a:prstGeom>
        </p:spPr>
      </p:pic>
    </p:spTree>
    <p:extLst>
      <p:ext uri="{BB962C8B-B14F-4D97-AF65-F5344CB8AC3E}">
        <p14:creationId xmlns:p14="http://schemas.microsoft.com/office/powerpoint/2010/main" val="2050494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A3F3429-5E90-434D-B6D7-71AF8E0A330E}"/>
              </a:ext>
            </a:extLst>
          </p:cNvPr>
          <p:cNvSpPr>
            <a:spLocks noGrp="1"/>
          </p:cNvSpPr>
          <p:nvPr>
            <p:ph type="title"/>
          </p:nvPr>
        </p:nvSpPr>
        <p:spPr/>
        <p:txBody>
          <a:bodyPr/>
          <a:lstStyle/>
          <a:p>
            <a:r>
              <a:rPr lang="fi-FI"/>
              <a:t>Uusi jäteasetus: Kirjanpito ja tietojen antaminen elintarvikejätteestä</a:t>
            </a:r>
          </a:p>
        </p:txBody>
      </p:sp>
      <p:sp>
        <p:nvSpPr>
          <p:cNvPr id="7" name="Tekstin paikkamerkki 6">
            <a:extLst>
              <a:ext uri="{FF2B5EF4-FFF2-40B4-BE49-F238E27FC236}">
                <a16:creationId xmlns:a16="http://schemas.microsoft.com/office/drawing/2014/main" id="{2588BC52-0A01-4FB4-8515-59F2BD0E4401}"/>
              </a:ext>
            </a:extLst>
          </p:cNvPr>
          <p:cNvSpPr>
            <a:spLocks noGrp="1"/>
          </p:cNvSpPr>
          <p:nvPr>
            <p:ph type="body" sz="quarter" idx="10"/>
          </p:nvPr>
        </p:nvSpPr>
        <p:spPr>
          <a:xfrm>
            <a:off x="464457" y="1753831"/>
            <a:ext cx="7145032" cy="4492359"/>
          </a:xfrm>
        </p:spPr>
        <p:txBody>
          <a:bodyPr/>
          <a:lstStyle/>
          <a:p>
            <a:pPr marL="457189" indent="-457189"/>
            <a:r>
              <a:rPr lang="fi-FI" sz="2400"/>
              <a:t>Elintarvikealan toimijoiden on </a:t>
            </a:r>
            <a:r>
              <a:rPr lang="fi-FI" sz="2400" b="1"/>
              <a:t>pidettävä kirjaa elintarvikejätteen määristä</a:t>
            </a:r>
            <a:r>
              <a:rPr lang="fi-FI" sz="2400"/>
              <a:t> ja käsittelystä sekä  mahdollisuuksien mukaan syömäkelpoisesta elintarvikejätteestä eli ns. ruokahävikistä.</a:t>
            </a:r>
          </a:p>
          <a:p>
            <a:pPr marL="457189" indent="-457189"/>
            <a:r>
              <a:rPr lang="fi-FI" sz="2400"/>
              <a:t>Velvollisuus koskee suurinta osaa elintarvikealan toimijoista, kuten elintarviketeollisuutta, kauppaa sekä ravintola- ja majoitustoimintaa. Velvollisuus ei koske ruoka-apua tarjoavia hyväntekeväisyysjärjestöjä tai muita yleishyödyllisiä yhteisöjä.</a:t>
            </a:r>
          </a:p>
        </p:txBody>
      </p:sp>
      <p:sp>
        <p:nvSpPr>
          <p:cNvPr id="5" name="Päivämäärän paikkamerkki 4">
            <a:extLst>
              <a:ext uri="{FF2B5EF4-FFF2-40B4-BE49-F238E27FC236}">
                <a16:creationId xmlns:a16="http://schemas.microsoft.com/office/drawing/2014/main" id="{0F169331-03E5-4625-A605-E401898E7666}"/>
              </a:ext>
            </a:extLst>
          </p:cNvPr>
          <p:cNvSpPr>
            <a:spLocks noGrp="1"/>
          </p:cNvSpPr>
          <p:nvPr>
            <p:ph type="dt" sz="half" idx="2"/>
          </p:nvPr>
        </p:nvSpPr>
        <p:spPr/>
        <p:txBody>
          <a:bodyPr/>
          <a:lstStyle/>
          <a:p>
            <a:fld id="{3E18E84E-DD61-4679-A00D-8DFBDC2E289D}" type="datetime1">
              <a:rPr lang="fi-FI" smtClean="0"/>
              <a:t>27.4.2023</a:t>
            </a:fld>
            <a:endParaRPr lang="fi-FI"/>
          </a:p>
        </p:txBody>
      </p:sp>
      <p:pic>
        <p:nvPicPr>
          <p:cNvPr id="2" name="Kuva 1">
            <a:extLst>
              <a:ext uri="{FF2B5EF4-FFF2-40B4-BE49-F238E27FC236}">
                <a16:creationId xmlns:a16="http://schemas.microsoft.com/office/drawing/2014/main" id="{687C6921-73DD-8124-5372-945F30F4A2EC}"/>
              </a:ext>
            </a:extLst>
          </p:cNvPr>
          <p:cNvPicPr>
            <a:picLocks noChangeAspect="1"/>
          </p:cNvPicPr>
          <p:nvPr/>
        </p:nvPicPr>
        <p:blipFill rotWithShape="1">
          <a:blip r:embed="rId3"/>
          <a:srcRect l="19854" t="29371" r="51740" b="6942"/>
          <a:stretch/>
        </p:blipFill>
        <p:spPr>
          <a:xfrm>
            <a:off x="7845288" y="1753833"/>
            <a:ext cx="3463235" cy="4367548"/>
          </a:xfrm>
          <a:prstGeom prst="rect">
            <a:avLst/>
          </a:prstGeom>
        </p:spPr>
      </p:pic>
      <p:pic>
        <p:nvPicPr>
          <p:cNvPr id="3" name="Kuva 2">
            <a:extLst>
              <a:ext uri="{FF2B5EF4-FFF2-40B4-BE49-F238E27FC236}">
                <a16:creationId xmlns:a16="http://schemas.microsoft.com/office/drawing/2014/main" id="{6584A384-BC1B-8188-E73A-A1659EEB8A7F}"/>
              </a:ext>
            </a:extLst>
          </p:cNvPr>
          <p:cNvPicPr>
            <a:picLocks noChangeAspect="1"/>
          </p:cNvPicPr>
          <p:nvPr/>
        </p:nvPicPr>
        <p:blipFill rotWithShape="1">
          <a:blip r:embed="rId4"/>
          <a:srcRect l="18696" t="47408" r="47173" b="46924"/>
          <a:stretch/>
        </p:blipFill>
        <p:spPr>
          <a:xfrm>
            <a:off x="7690678" y="1223800"/>
            <a:ext cx="4161183" cy="388731"/>
          </a:xfrm>
          <a:prstGeom prst="rect">
            <a:avLst/>
          </a:prstGeom>
        </p:spPr>
      </p:pic>
      <p:pic>
        <p:nvPicPr>
          <p:cNvPr id="4" name="Kuva 3">
            <a:extLst>
              <a:ext uri="{FF2B5EF4-FFF2-40B4-BE49-F238E27FC236}">
                <a16:creationId xmlns:a16="http://schemas.microsoft.com/office/drawing/2014/main" id="{4B0EF2CC-86DC-00E9-A85F-2369DCBECE37}"/>
              </a:ext>
            </a:extLst>
          </p:cNvPr>
          <p:cNvPicPr>
            <a:picLocks noChangeAspect="1"/>
          </p:cNvPicPr>
          <p:nvPr/>
        </p:nvPicPr>
        <p:blipFill>
          <a:blip r:embed="rId5"/>
          <a:stretch>
            <a:fillRect/>
          </a:stretch>
        </p:blipFill>
        <p:spPr>
          <a:xfrm>
            <a:off x="3603088" y="6167462"/>
            <a:ext cx="2749534" cy="579170"/>
          </a:xfrm>
          <a:prstGeom prst="rect">
            <a:avLst/>
          </a:prstGeom>
        </p:spPr>
      </p:pic>
    </p:spTree>
    <p:extLst>
      <p:ext uri="{BB962C8B-B14F-4D97-AF65-F5344CB8AC3E}">
        <p14:creationId xmlns:p14="http://schemas.microsoft.com/office/powerpoint/2010/main" val="1746102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906FF448-E029-F3BC-37AF-4C3F3613B5D5}"/>
              </a:ext>
            </a:extLst>
          </p:cNvPr>
          <p:cNvSpPr>
            <a:spLocks noGrp="1"/>
          </p:cNvSpPr>
          <p:nvPr>
            <p:ph type="dt" sz="half" idx="2"/>
          </p:nvPr>
        </p:nvSpPr>
        <p:spPr/>
        <p:txBody>
          <a:bodyPr/>
          <a:lstStyle/>
          <a:p>
            <a:fld id="{4DEAE1AC-AB98-4BEB-BE94-9744097D52C4}" type="datetime1">
              <a:rPr lang="fi-FI" smtClean="0"/>
              <a:t>27.4.2023</a:t>
            </a:fld>
            <a:endParaRPr lang="fi-FI"/>
          </a:p>
        </p:txBody>
      </p:sp>
      <p:pic>
        <p:nvPicPr>
          <p:cNvPr id="6" name="Kuva 5">
            <a:extLst>
              <a:ext uri="{FF2B5EF4-FFF2-40B4-BE49-F238E27FC236}">
                <a16:creationId xmlns:a16="http://schemas.microsoft.com/office/drawing/2014/main" id="{47DA73A8-BC0A-C969-E61D-F88871E30079}"/>
              </a:ext>
            </a:extLst>
          </p:cNvPr>
          <p:cNvPicPr>
            <a:picLocks noChangeAspect="1"/>
          </p:cNvPicPr>
          <p:nvPr/>
        </p:nvPicPr>
        <p:blipFill rotWithShape="1">
          <a:blip r:embed="rId3"/>
          <a:srcRect l="-1739" t="9276" r="29058" b="5572"/>
          <a:stretch/>
        </p:blipFill>
        <p:spPr>
          <a:xfrm>
            <a:off x="1247968" y="135467"/>
            <a:ext cx="9466185" cy="6238432"/>
          </a:xfrm>
          <a:prstGeom prst="rect">
            <a:avLst/>
          </a:prstGeom>
        </p:spPr>
      </p:pic>
      <p:sp>
        <p:nvSpPr>
          <p:cNvPr id="2" name="Tekstiruutu 1">
            <a:extLst>
              <a:ext uri="{FF2B5EF4-FFF2-40B4-BE49-F238E27FC236}">
                <a16:creationId xmlns:a16="http://schemas.microsoft.com/office/drawing/2014/main" id="{E3B8E0E3-E374-DDC9-A93E-18834621E525}"/>
              </a:ext>
            </a:extLst>
          </p:cNvPr>
          <p:cNvSpPr txBox="1"/>
          <p:nvPr/>
        </p:nvSpPr>
        <p:spPr>
          <a:xfrm>
            <a:off x="6626305" y="897241"/>
            <a:ext cx="3998915" cy="584775"/>
          </a:xfrm>
          <a:prstGeom prst="rect">
            <a:avLst/>
          </a:prstGeom>
          <a:noFill/>
        </p:spPr>
        <p:txBody>
          <a:bodyPr wrap="none" rtlCol="0">
            <a:spAutoFit/>
          </a:bodyPr>
          <a:lstStyle/>
          <a:p>
            <a:r>
              <a:rPr lang="fi-FI" sz="1600">
                <a:hlinkClick r:id="rId4"/>
              </a:rPr>
              <a:t>https://jukuri.luke.fi/handle/10024/552987</a:t>
            </a:r>
            <a:endParaRPr lang="fi-FI" sz="1600"/>
          </a:p>
          <a:p>
            <a:endParaRPr lang="fi-FI" sz="1600"/>
          </a:p>
        </p:txBody>
      </p:sp>
      <p:pic>
        <p:nvPicPr>
          <p:cNvPr id="3" name="Kuva 2">
            <a:extLst>
              <a:ext uri="{FF2B5EF4-FFF2-40B4-BE49-F238E27FC236}">
                <a16:creationId xmlns:a16="http://schemas.microsoft.com/office/drawing/2014/main" id="{1EF52B33-9D53-C491-DB92-34F0D345407F}"/>
              </a:ext>
            </a:extLst>
          </p:cNvPr>
          <p:cNvPicPr>
            <a:picLocks noChangeAspect="1"/>
          </p:cNvPicPr>
          <p:nvPr/>
        </p:nvPicPr>
        <p:blipFill>
          <a:blip r:embed="rId5"/>
          <a:stretch>
            <a:fillRect/>
          </a:stretch>
        </p:blipFill>
        <p:spPr>
          <a:xfrm>
            <a:off x="3531625" y="6189971"/>
            <a:ext cx="2749534" cy="579170"/>
          </a:xfrm>
          <a:prstGeom prst="rect">
            <a:avLst/>
          </a:prstGeom>
        </p:spPr>
      </p:pic>
    </p:spTree>
    <p:extLst>
      <p:ext uri="{BB962C8B-B14F-4D97-AF65-F5344CB8AC3E}">
        <p14:creationId xmlns:p14="http://schemas.microsoft.com/office/powerpoint/2010/main" val="4253068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70D3CD30-3971-4216-ADEB-E9E3CEDD64B8}"/>
              </a:ext>
            </a:extLst>
          </p:cNvPr>
          <p:cNvSpPr>
            <a:spLocks noGrp="1"/>
          </p:cNvSpPr>
          <p:nvPr>
            <p:ph type="body" sz="quarter" idx="10"/>
          </p:nvPr>
        </p:nvSpPr>
        <p:spPr>
          <a:xfrm>
            <a:off x="221214" y="463393"/>
            <a:ext cx="4230017" cy="5786169"/>
          </a:xfrm>
        </p:spPr>
        <p:txBody>
          <a:bodyPr/>
          <a:lstStyle/>
          <a:p>
            <a:pPr marL="457189" indent="-457189"/>
            <a:r>
              <a:rPr lang="fi-FI" sz="2133"/>
              <a:t>Asetuksen tarkoituksena vähentää hävikkiä ja jätettä</a:t>
            </a:r>
          </a:p>
          <a:p>
            <a:pPr marL="457189" indent="-457189"/>
            <a:r>
              <a:rPr lang="fi-FI" sz="2133" b="1"/>
              <a:t>Kirjanpito kannattaa tehdä niin, että sitä voi hyödyntää hävikin vähentämisessä</a:t>
            </a:r>
          </a:p>
          <a:p>
            <a:pPr marL="457189" indent="-457189"/>
            <a:r>
              <a:rPr lang="fi-FI" sz="2133"/>
              <a:t>Kirjanpito pitää olla ajantasaista</a:t>
            </a:r>
          </a:p>
          <a:p>
            <a:pPr marL="457189" indent="-457189"/>
            <a:r>
              <a:rPr lang="fi-FI" sz="2133"/>
              <a:t>Hävikki kannattaa mitata ja kirjata päivittäin </a:t>
            </a:r>
          </a:p>
        </p:txBody>
      </p:sp>
      <p:sp>
        <p:nvSpPr>
          <p:cNvPr id="5" name="Päivämäärän paikkamerkki 4">
            <a:extLst>
              <a:ext uri="{FF2B5EF4-FFF2-40B4-BE49-F238E27FC236}">
                <a16:creationId xmlns:a16="http://schemas.microsoft.com/office/drawing/2014/main" id="{885185E8-F491-4BB4-B997-DE9D5E9650BA}"/>
              </a:ext>
            </a:extLst>
          </p:cNvPr>
          <p:cNvSpPr>
            <a:spLocks noGrp="1"/>
          </p:cNvSpPr>
          <p:nvPr>
            <p:ph type="dt" sz="half" idx="2"/>
          </p:nvPr>
        </p:nvSpPr>
        <p:spPr/>
        <p:txBody>
          <a:bodyPr/>
          <a:lstStyle/>
          <a:p>
            <a:fld id="{09B9F5D8-7B5A-4B16-9F43-56BE559FC725}" type="datetime1">
              <a:rPr lang="fi-FI" smtClean="0"/>
              <a:t>27.4.2023</a:t>
            </a:fld>
            <a:endParaRPr lang="fi-FI"/>
          </a:p>
        </p:txBody>
      </p:sp>
      <p:pic>
        <p:nvPicPr>
          <p:cNvPr id="7" name="Kuva 6">
            <a:extLst>
              <a:ext uri="{FF2B5EF4-FFF2-40B4-BE49-F238E27FC236}">
                <a16:creationId xmlns:a16="http://schemas.microsoft.com/office/drawing/2014/main" id="{9385F602-A51D-4BD9-AC5C-34DE2E6975A8}"/>
              </a:ext>
            </a:extLst>
          </p:cNvPr>
          <p:cNvPicPr>
            <a:picLocks noChangeAspect="1"/>
          </p:cNvPicPr>
          <p:nvPr/>
        </p:nvPicPr>
        <p:blipFill>
          <a:blip r:embed="rId3"/>
          <a:stretch>
            <a:fillRect/>
          </a:stretch>
        </p:blipFill>
        <p:spPr>
          <a:xfrm>
            <a:off x="4451231" y="463393"/>
            <a:ext cx="6605652" cy="3622908"/>
          </a:xfrm>
          <a:prstGeom prst="rect">
            <a:avLst/>
          </a:prstGeom>
        </p:spPr>
      </p:pic>
      <p:sp>
        <p:nvSpPr>
          <p:cNvPr id="10" name="Tekstiruutu 9">
            <a:extLst>
              <a:ext uri="{FF2B5EF4-FFF2-40B4-BE49-F238E27FC236}">
                <a16:creationId xmlns:a16="http://schemas.microsoft.com/office/drawing/2014/main" id="{0FB8C751-B62B-62A7-2A82-954A73F06713}"/>
              </a:ext>
            </a:extLst>
          </p:cNvPr>
          <p:cNvSpPr txBox="1"/>
          <p:nvPr/>
        </p:nvSpPr>
        <p:spPr>
          <a:xfrm>
            <a:off x="5577621" y="4402901"/>
            <a:ext cx="5839791" cy="2390911"/>
          </a:xfrm>
          <a:prstGeom prst="rect">
            <a:avLst/>
          </a:prstGeom>
          <a:noFill/>
          <a:ln>
            <a:solidFill>
              <a:schemeClr val="tx1"/>
            </a:solidFill>
          </a:ln>
        </p:spPr>
        <p:txBody>
          <a:bodyPr wrap="square">
            <a:spAutoFit/>
          </a:bodyPr>
          <a:lstStyle/>
          <a:p>
            <a:r>
              <a:rPr lang="fi-FI" sz="1867"/>
              <a:t>Lisätietoja: </a:t>
            </a:r>
          </a:p>
          <a:p>
            <a:r>
              <a:rPr lang="fi-FI" sz="1867"/>
              <a:t>• Opas kirjanpidosta</a:t>
            </a:r>
          </a:p>
          <a:p>
            <a:r>
              <a:rPr lang="fi-FI" sz="1867">
                <a:hlinkClick r:id="rId4"/>
              </a:rPr>
              <a:t>http://urn.fi/URN:ISBN:978-952-380-590-3</a:t>
            </a:r>
            <a:endParaRPr lang="fi-FI" sz="1867"/>
          </a:p>
          <a:p>
            <a:endParaRPr lang="fi-FI" sz="1867"/>
          </a:p>
          <a:p>
            <a:r>
              <a:rPr lang="fi-FI" sz="1867"/>
              <a:t>• Yleistä jätelaista, mm. Pikaohje</a:t>
            </a:r>
          </a:p>
          <a:p>
            <a:r>
              <a:rPr lang="fi-FI" sz="1867">
                <a:hlinkClick r:id="rId5"/>
              </a:rPr>
              <a:t>https://ym.fi/jatteet/jatelaki</a:t>
            </a:r>
            <a:endParaRPr lang="fi-FI" sz="1867"/>
          </a:p>
          <a:p>
            <a:endParaRPr lang="fi-FI" sz="1867"/>
          </a:p>
          <a:p>
            <a:endParaRPr lang="fi-FI" sz="1867"/>
          </a:p>
        </p:txBody>
      </p:sp>
      <p:pic>
        <p:nvPicPr>
          <p:cNvPr id="4" name="Kuva 3">
            <a:extLst>
              <a:ext uri="{FF2B5EF4-FFF2-40B4-BE49-F238E27FC236}">
                <a16:creationId xmlns:a16="http://schemas.microsoft.com/office/drawing/2014/main" id="{B0548F52-DC13-5191-C516-A5329FCE8797}"/>
              </a:ext>
            </a:extLst>
          </p:cNvPr>
          <p:cNvPicPr>
            <a:picLocks noChangeAspect="1"/>
          </p:cNvPicPr>
          <p:nvPr/>
        </p:nvPicPr>
        <p:blipFill rotWithShape="1">
          <a:blip r:embed="rId6"/>
          <a:srcRect l="38344" t="54315" r="42759" b="22636"/>
          <a:stretch/>
        </p:blipFill>
        <p:spPr>
          <a:xfrm>
            <a:off x="897344" y="4159508"/>
            <a:ext cx="3046139" cy="2090053"/>
          </a:xfrm>
          <a:prstGeom prst="rect">
            <a:avLst/>
          </a:prstGeom>
        </p:spPr>
      </p:pic>
    </p:spTree>
    <p:extLst>
      <p:ext uri="{BB962C8B-B14F-4D97-AF65-F5344CB8AC3E}">
        <p14:creationId xmlns:p14="http://schemas.microsoft.com/office/powerpoint/2010/main" val="5283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770E-9F29-430C-8265-4AB5B825CE95}"/>
              </a:ext>
            </a:extLst>
          </p:cNvPr>
          <p:cNvSpPr>
            <a:spLocks noGrp="1"/>
          </p:cNvSpPr>
          <p:nvPr>
            <p:ph type="title"/>
          </p:nvPr>
        </p:nvSpPr>
        <p:spPr/>
        <p:txBody>
          <a:bodyPr>
            <a:normAutofit fontScale="90000"/>
          </a:bodyPr>
          <a:lstStyle/>
          <a:p>
            <a:r>
              <a:rPr lang="fi-FI" sz="3600" b="0" dirty="0"/>
              <a:t>Ravintolafoorumi – tutkittua tietoa ruokahävikistä ravitsemispalveluille</a:t>
            </a:r>
            <a:br>
              <a:rPr lang="fi-FI" sz="3600" b="0" dirty="0"/>
            </a:br>
            <a:endParaRPr lang="fi-FI" sz="3600" b="0" dirty="0">
              <a:cs typeface="Segoe UI"/>
            </a:endParaRPr>
          </a:p>
        </p:txBody>
      </p:sp>
      <p:sp>
        <p:nvSpPr>
          <p:cNvPr id="3" name="Content Placeholder 2">
            <a:extLst>
              <a:ext uri="{FF2B5EF4-FFF2-40B4-BE49-F238E27FC236}">
                <a16:creationId xmlns:a16="http://schemas.microsoft.com/office/drawing/2014/main" id="{23D60025-8089-48C1-B735-94AC4630AACB}"/>
              </a:ext>
            </a:extLst>
          </p:cNvPr>
          <p:cNvSpPr>
            <a:spLocks noGrp="1"/>
          </p:cNvSpPr>
          <p:nvPr>
            <p:ph idx="1"/>
          </p:nvPr>
        </p:nvSpPr>
        <p:spPr>
          <a:xfrm>
            <a:off x="535339" y="2057400"/>
            <a:ext cx="4993922" cy="4494846"/>
          </a:xfrm>
        </p:spPr>
        <p:txBody>
          <a:bodyPr vert="horz" lIns="91440" tIns="45720" rIns="91440" bIns="45720" rtlCol="0" anchor="t">
            <a:normAutofit/>
          </a:bodyPr>
          <a:lstStyle/>
          <a:p>
            <a:pPr marL="342900" indent="-342900">
              <a:buFont typeface="Arial" panose="020B0604020202020204" pitchFamily="34" charset="0"/>
              <a:buChar char="•"/>
            </a:pPr>
            <a:r>
              <a:rPr lang="fi-FI" sz="1800" dirty="0"/>
              <a:t>Sivusto toimii tietolähteenä ravitsemispalveluille ruokahävikistä osoitteessa </a:t>
            </a:r>
            <a:r>
              <a:rPr lang="fi-FI" sz="1800" dirty="0">
                <a:hlinkClick r:id="rId3"/>
              </a:rPr>
              <a:t>luke.fi/ravintolafoorumi/</a:t>
            </a:r>
            <a:endParaRPr lang="fi-FI" sz="1800" dirty="0"/>
          </a:p>
          <a:p>
            <a:pPr marL="342900" indent="-342900">
              <a:buFont typeface="Arial" panose="020B0604020202020204" pitchFamily="34" charset="0"/>
              <a:buChar char="•"/>
            </a:pPr>
            <a:r>
              <a:rPr lang="fi-FI" sz="1800" dirty="0">
                <a:cs typeface="Segoe UI"/>
              </a:rPr>
              <a:t>Luettavia ja kuunneltavia </a:t>
            </a:r>
            <a:r>
              <a:rPr lang="fi-FI" sz="1800" dirty="0">
                <a:hlinkClick r:id="rId4"/>
              </a:rPr>
              <a:t>koulutusmateriaaleja</a:t>
            </a:r>
            <a:r>
              <a:rPr lang="fi-FI" sz="1800" dirty="0"/>
              <a:t> ja tietoa hävikin </a:t>
            </a:r>
            <a:r>
              <a:rPr lang="fi-FI" sz="1800" dirty="0">
                <a:hlinkClick r:id="rId5"/>
              </a:rPr>
              <a:t>mittaamisesta</a:t>
            </a:r>
            <a:endParaRPr lang="fi-FI" sz="1800" dirty="0"/>
          </a:p>
          <a:p>
            <a:pPr marL="342900" indent="-342900">
              <a:buFont typeface="Arial" panose="020B0604020202020204" pitchFamily="34" charset="0"/>
              <a:buChar char="•"/>
            </a:pPr>
            <a:r>
              <a:rPr lang="fi-FI" sz="1800" dirty="0">
                <a:cs typeface="Segoe UI"/>
              </a:rPr>
              <a:t>Mahdollisuus kahden viikon maksuttomaan mittausjaksoon </a:t>
            </a:r>
            <a:r>
              <a:rPr lang="fi-FI" sz="1800" dirty="0" err="1">
                <a:cs typeface="Segoe UI"/>
              </a:rPr>
              <a:t>Lukelokilla</a:t>
            </a:r>
            <a:endParaRPr lang="fi-FI" sz="1800" dirty="0">
              <a:cs typeface="Segoe UI"/>
            </a:endParaRPr>
          </a:p>
          <a:p>
            <a:pPr marL="342900" indent="-342900">
              <a:buFont typeface="Arial" panose="020B0604020202020204" pitchFamily="34" charset="0"/>
              <a:buChar char="•"/>
            </a:pPr>
            <a:r>
              <a:rPr lang="fi-FI" sz="1800" dirty="0">
                <a:hlinkClick r:id="rId6"/>
              </a:rPr>
              <a:t>Ajankohtaista</a:t>
            </a:r>
            <a:r>
              <a:rPr lang="fi-FI" sz="1800" dirty="0"/>
              <a:t>-osiossa tietoa mm. koulutuksista ja tapahtumista</a:t>
            </a:r>
            <a:endParaRPr lang="fi-FI" sz="1800" dirty="0">
              <a:cs typeface="Segoe UI"/>
            </a:endParaRPr>
          </a:p>
          <a:p>
            <a:pPr marL="342900" indent="-342900">
              <a:buFont typeface="Arial" panose="020B0604020202020204" pitchFamily="34" charset="0"/>
              <a:buChar char="•"/>
            </a:pPr>
            <a:r>
              <a:rPr lang="fi-FI" sz="1800" dirty="0"/>
              <a:t>ROMANCE-hankkeen koulutus- ja infomateriaalit syksyllä 2023</a:t>
            </a:r>
            <a:endParaRPr lang="fi-FI" sz="1800" dirty="0">
              <a:cs typeface="Segoe UI"/>
            </a:endParaRPr>
          </a:p>
          <a:p>
            <a:pPr marL="456565" indent="-456565">
              <a:buFont typeface="Arial" panose="020B0604020202020204" pitchFamily="34" charset="0"/>
              <a:buChar char="•"/>
            </a:pPr>
            <a:endParaRPr lang="fi-FI" dirty="0">
              <a:cs typeface="Segoe UI"/>
            </a:endParaRPr>
          </a:p>
          <a:p>
            <a:pPr marL="342900" indent="-342900">
              <a:buFont typeface="Arial" panose="020B0604020202020204" pitchFamily="34" charset="0"/>
              <a:buChar char="•"/>
            </a:pPr>
            <a:endParaRPr lang="fi-FI" dirty="0"/>
          </a:p>
          <a:p>
            <a:endParaRPr lang="fi-FI" dirty="0"/>
          </a:p>
        </p:txBody>
      </p:sp>
      <p:pic>
        <p:nvPicPr>
          <p:cNvPr id="11" name="Picture 10">
            <a:extLst>
              <a:ext uri="{FF2B5EF4-FFF2-40B4-BE49-F238E27FC236}">
                <a16:creationId xmlns:a16="http://schemas.microsoft.com/office/drawing/2014/main" id="{378D6D41-4026-413D-8A19-6C4EB7A65509}"/>
              </a:ext>
            </a:extLst>
          </p:cNvPr>
          <p:cNvPicPr>
            <a:picLocks noChangeAspect="1"/>
          </p:cNvPicPr>
          <p:nvPr/>
        </p:nvPicPr>
        <p:blipFill>
          <a:blip r:embed="rId7"/>
          <a:stretch>
            <a:fillRect/>
          </a:stretch>
        </p:blipFill>
        <p:spPr>
          <a:xfrm>
            <a:off x="5642680" y="2418386"/>
            <a:ext cx="3109309" cy="3284309"/>
          </a:xfrm>
          <a:prstGeom prst="rect">
            <a:avLst/>
          </a:prstGeom>
        </p:spPr>
      </p:pic>
      <p:pic>
        <p:nvPicPr>
          <p:cNvPr id="12" name="Picture 11">
            <a:extLst>
              <a:ext uri="{FF2B5EF4-FFF2-40B4-BE49-F238E27FC236}">
                <a16:creationId xmlns:a16="http://schemas.microsoft.com/office/drawing/2014/main" id="{9E6729AC-12CB-47DF-B6B5-0A93BBDB6526}"/>
              </a:ext>
            </a:extLst>
          </p:cNvPr>
          <p:cNvPicPr>
            <a:picLocks noChangeAspect="1"/>
          </p:cNvPicPr>
          <p:nvPr/>
        </p:nvPicPr>
        <p:blipFill>
          <a:blip r:embed="rId8"/>
          <a:stretch>
            <a:fillRect/>
          </a:stretch>
        </p:blipFill>
        <p:spPr>
          <a:xfrm>
            <a:off x="6577325" y="4730686"/>
            <a:ext cx="3109309" cy="1944018"/>
          </a:xfrm>
          <a:prstGeom prst="rect">
            <a:avLst/>
          </a:prstGeom>
        </p:spPr>
      </p:pic>
      <p:pic>
        <p:nvPicPr>
          <p:cNvPr id="10" name="Picture 9">
            <a:extLst>
              <a:ext uri="{FF2B5EF4-FFF2-40B4-BE49-F238E27FC236}">
                <a16:creationId xmlns:a16="http://schemas.microsoft.com/office/drawing/2014/main" id="{99EA9D36-FF6D-AB2F-548A-193201B3EA84}"/>
              </a:ext>
            </a:extLst>
          </p:cNvPr>
          <p:cNvPicPr>
            <a:picLocks noChangeAspect="1"/>
          </p:cNvPicPr>
          <p:nvPr/>
        </p:nvPicPr>
        <p:blipFill>
          <a:blip r:embed="rId9"/>
          <a:stretch>
            <a:fillRect/>
          </a:stretch>
        </p:blipFill>
        <p:spPr>
          <a:xfrm>
            <a:off x="9490568" y="4123634"/>
            <a:ext cx="2417832" cy="2359147"/>
          </a:xfrm>
          <a:prstGeom prst="rect">
            <a:avLst/>
          </a:prstGeom>
        </p:spPr>
      </p:pic>
      <p:pic>
        <p:nvPicPr>
          <p:cNvPr id="13" name="Picture 12">
            <a:extLst>
              <a:ext uri="{FF2B5EF4-FFF2-40B4-BE49-F238E27FC236}">
                <a16:creationId xmlns:a16="http://schemas.microsoft.com/office/drawing/2014/main" id="{22D2E31D-C09B-3F05-99FF-3D49B30D15E5}"/>
              </a:ext>
            </a:extLst>
          </p:cNvPr>
          <p:cNvPicPr>
            <a:picLocks noChangeAspect="1"/>
          </p:cNvPicPr>
          <p:nvPr/>
        </p:nvPicPr>
        <p:blipFill>
          <a:blip r:embed="rId10"/>
          <a:stretch>
            <a:fillRect/>
          </a:stretch>
        </p:blipFill>
        <p:spPr>
          <a:xfrm>
            <a:off x="8851409" y="1339902"/>
            <a:ext cx="1670449" cy="2359356"/>
          </a:xfrm>
          <a:prstGeom prst="rect">
            <a:avLst/>
          </a:prstGeom>
        </p:spPr>
      </p:pic>
      <p:pic>
        <p:nvPicPr>
          <p:cNvPr id="14" name="Picture 13">
            <a:extLst>
              <a:ext uri="{FF2B5EF4-FFF2-40B4-BE49-F238E27FC236}">
                <a16:creationId xmlns:a16="http://schemas.microsoft.com/office/drawing/2014/main" id="{094D09B6-E1E5-C28A-778D-BA1B05359F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1718" y="1650264"/>
            <a:ext cx="1670136" cy="2359146"/>
          </a:xfrm>
          <a:prstGeom prst="rect">
            <a:avLst/>
          </a:prstGeom>
        </p:spPr>
      </p:pic>
      <p:pic>
        <p:nvPicPr>
          <p:cNvPr id="15" name="Picture 14" descr="Graphical user interface, application&#10;&#10;Description automatically generated with medium confidence">
            <a:extLst>
              <a:ext uri="{FF2B5EF4-FFF2-40B4-BE49-F238E27FC236}">
                <a16:creationId xmlns:a16="http://schemas.microsoft.com/office/drawing/2014/main" id="{EB6519D1-F85A-A759-5920-F0FB9722EF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1168" y="228599"/>
            <a:ext cx="3818730" cy="801151"/>
          </a:xfrm>
          <a:prstGeom prst="rect">
            <a:avLst/>
          </a:prstGeom>
        </p:spPr>
      </p:pic>
    </p:spTree>
    <p:extLst>
      <p:ext uri="{BB962C8B-B14F-4D97-AF65-F5344CB8AC3E}">
        <p14:creationId xmlns:p14="http://schemas.microsoft.com/office/powerpoint/2010/main" val="1472373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BEFC21DC-8D64-4FF2-B291-350CB1B11E54}"/>
              </a:ext>
            </a:extLst>
          </p:cNvPr>
          <p:cNvSpPr>
            <a:spLocks noGrp="1"/>
          </p:cNvSpPr>
          <p:nvPr>
            <p:ph type="title"/>
          </p:nvPr>
        </p:nvSpPr>
        <p:spPr>
          <a:xfrm>
            <a:off x="541245" y="135467"/>
            <a:ext cx="10921455" cy="1018005"/>
          </a:xfrm>
        </p:spPr>
        <p:txBody>
          <a:bodyPr/>
          <a:lstStyle/>
          <a:p>
            <a:r>
              <a:rPr lang="fi-FI"/>
              <a:t>Ruokahävikkitiekartta https://ruokahavikkitiekartta.fi/</a:t>
            </a:r>
            <a:br>
              <a:rPr lang="fi-FI"/>
            </a:br>
            <a:endParaRPr lang="fi-FI"/>
          </a:p>
        </p:txBody>
      </p:sp>
      <p:sp>
        <p:nvSpPr>
          <p:cNvPr id="8" name="Tekstin paikkamerkki 7">
            <a:extLst>
              <a:ext uri="{FF2B5EF4-FFF2-40B4-BE49-F238E27FC236}">
                <a16:creationId xmlns:a16="http://schemas.microsoft.com/office/drawing/2014/main" id="{7B8713FB-0115-4394-8888-CD153060217D}"/>
              </a:ext>
            </a:extLst>
          </p:cNvPr>
          <p:cNvSpPr>
            <a:spLocks noGrp="1"/>
          </p:cNvSpPr>
          <p:nvPr>
            <p:ph type="body" sz="quarter" idx="10"/>
          </p:nvPr>
        </p:nvSpPr>
        <p:spPr>
          <a:xfrm>
            <a:off x="355600" y="1153472"/>
            <a:ext cx="4124960" cy="5118176"/>
          </a:xfrm>
        </p:spPr>
        <p:txBody>
          <a:bodyPr vert="horz" lIns="91440" tIns="45720" rIns="91440" bIns="45720" rtlCol="0" anchor="t">
            <a:normAutofit/>
          </a:bodyPr>
          <a:lstStyle/>
          <a:p>
            <a:pPr marL="456565" indent="-456565"/>
            <a:r>
              <a:rPr lang="fi-FI" sz="2000" dirty="0"/>
              <a:t>Tiekarttatyö täydentyy sivustolla: kerätään toimenpiteet ja projektit</a:t>
            </a:r>
          </a:p>
          <a:p>
            <a:pPr marL="456565" indent="-456565"/>
            <a:r>
              <a:rPr lang="fi-FI" sz="2000" dirty="0">
                <a:hlinkClick r:id="rId3"/>
              </a:rPr>
              <a:t>https://ruokahavikkitiekartta.fi/</a:t>
            </a:r>
            <a:endParaRPr lang="fi-FI" sz="2000" dirty="0"/>
          </a:p>
          <a:p>
            <a:pPr marL="456565" indent="-456565"/>
            <a:endParaRPr lang="fi-FI" sz="2000" dirty="0"/>
          </a:p>
          <a:p>
            <a:pPr marL="0" indent="0">
              <a:buNone/>
            </a:pPr>
            <a:endParaRPr lang="en-US" sz="2100" dirty="0"/>
          </a:p>
        </p:txBody>
      </p:sp>
      <p:sp>
        <p:nvSpPr>
          <p:cNvPr id="3" name="Date Placeholder 2">
            <a:extLst>
              <a:ext uri="{FF2B5EF4-FFF2-40B4-BE49-F238E27FC236}">
                <a16:creationId xmlns:a16="http://schemas.microsoft.com/office/drawing/2014/main" id="{1C3A1099-CD6E-4ABF-9864-6C729F00AA24}"/>
              </a:ext>
            </a:extLst>
          </p:cNvPr>
          <p:cNvSpPr>
            <a:spLocks noGrp="1"/>
          </p:cNvSpPr>
          <p:nvPr>
            <p:ph type="dt" sz="half" idx="2"/>
          </p:nvPr>
        </p:nvSpPr>
        <p:spPr>
          <a:prstGeom prst="rect">
            <a:avLst/>
          </a:prstGeom>
        </p:spPr>
        <p:txBody>
          <a:bodyPr/>
          <a:lstStyle/>
          <a:p>
            <a:fld id="{94F621CC-EBB3-421A-AC8D-E2D58ABA6906}" type="datetime1">
              <a:rPr lang="fi-FI" smtClean="0"/>
              <a:t>27.4.2023</a:t>
            </a:fld>
            <a:endParaRPr lang="fi-FI"/>
          </a:p>
        </p:txBody>
      </p:sp>
      <p:pic>
        <p:nvPicPr>
          <p:cNvPr id="2" name="Kuva 1">
            <a:extLst>
              <a:ext uri="{FF2B5EF4-FFF2-40B4-BE49-F238E27FC236}">
                <a16:creationId xmlns:a16="http://schemas.microsoft.com/office/drawing/2014/main" id="{FE440B05-92FB-4F75-8F30-A3A9D8ED1F21}"/>
              </a:ext>
            </a:extLst>
          </p:cNvPr>
          <p:cNvPicPr>
            <a:picLocks noChangeAspect="1"/>
          </p:cNvPicPr>
          <p:nvPr/>
        </p:nvPicPr>
        <p:blipFill>
          <a:blip r:embed="rId4"/>
          <a:stretch>
            <a:fillRect/>
          </a:stretch>
        </p:blipFill>
        <p:spPr>
          <a:xfrm>
            <a:off x="4939946" y="1332182"/>
            <a:ext cx="7027007" cy="3871360"/>
          </a:xfrm>
          <a:prstGeom prst="rect">
            <a:avLst/>
          </a:prstGeom>
        </p:spPr>
      </p:pic>
      <p:pic>
        <p:nvPicPr>
          <p:cNvPr id="7" name="Sisällön paikkamerkki 6">
            <a:extLst>
              <a:ext uri="{FF2B5EF4-FFF2-40B4-BE49-F238E27FC236}">
                <a16:creationId xmlns:a16="http://schemas.microsoft.com/office/drawing/2014/main" id="{2AE5784C-8981-4137-9F09-8BCC796A84C1}"/>
              </a:ext>
            </a:extLst>
          </p:cNvPr>
          <p:cNvPicPr>
            <a:picLocks noChangeAspect="1"/>
          </p:cNvPicPr>
          <p:nvPr/>
        </p:nvPicPr>
        <p:blipFill>
          <a:blip r:embed="rId5"/>
          <a:stretch>
            <a:fillRect/>
          </a:stretch>
        </p:blipFill>
        <p:spPr>
          <a:xfrm>
            <a:off x="188162" y="3098125"/>
            <a:ext cx="4638787" cy="2899449"/>
          </a:xfrm>
          <a:prstGeom prst="rect">
            <a:avLst/>
          </a:prstGeom>
        </p:spPr>
      </p:pic>
      <p:sp>
        <p:nvSpPr>
          <p:cNvPr id="4" name="Tekstiruutu 3">
            <a:extLst>
              <a:ext uri="{FF2B5EF4-FFF2-40B4-BE49-F238E27FC236}">
                <a16:creationId xmlns:a16="http://schemas.microsoft.com/office/drawing/2014/main" id="{B2439DAE-5C73-443C-BF3C-7BDB1FF74293}"/>
              </a:ext>
            </a:extLst>
          </p:cNvPr>
          <p:cNvSpPr txBox="1"/>
          <p:nvPr/>
        </p:nvSpPr>
        <p:spPr>
          <a:xfrm>
            <a:off x="242603" y="5919649"/>
            <a:ext cx="3150158" cy="861774"/>
          </a:xfrm>
          <a:prstGeom prst="rect">
            <a:avLst/>
          </a:prstGeom>
          <a:solidFill>
            <a:schemeClr val="bg1"/>
          </a:solidFill>
        </p:spPr>
        <p:txBody>
          <a:bodyPr wrap="none" rtlCol="0">
            <a:spAutoFit/>
          </a:bodyPr>
          <a:lstStyle/>
          <a:p>
            <a:endParaRPr lang="fi-FI" sz="1600" dirty="0">
              <a:hlinkClick r:id="rId6"/>
            </a:endParaRPr>
          </a:p>
          <a:p>
            <a:r>
              <a:rPr lang="fi-FI" sz="1800" u="sng" dirty="0">
                <a:solidFill>
                  <a:srgbClr val="0563C1"/>
                </a:solidFill>
                <a:effectLst/>
                <a:latin typeface="Calibri" panose="020F0502020204030204" pitchFamily="34" charset="0"/>
                <a:ea typeface="Calibri" panose="020F0502020204030204" pitchFamily="34" charset="0"/>
                <a:hlinkClick r:id="rId7"/>
              </a:rPr>
              <a:t>https://ruokahavikkitiekartta.fi/</a:t>
            </a:r>
            <a:endParaRPr lang="fi-FI" sz="1800" dirty="0">
              <a:effectLst/>
              <a:latin typeface="Calibri" panose="020F0502020204030204" pitchFamily="34" charset="0"/>
              <a:ea typeface="Calibri" panose="020F0502020204030204" pitchFamily="34" charset="0"/>
            </a:endParaRPr>
          </a:p>
          <a:p>
            <a:endParaRPr lang="fi-FI" sz="1600" dirty="0"/>
          </a:p>
        </p:txBody>
      </p:sp>
      <p:pic>
        <p:nvPicPr>
          <p:cNvPr id="6" name="Kuva 5">
            <a:extLst>
              <a:ext uri="{FF2B5EF4-FFF2-40B4-BE49-F238E27FC236}">
                <a16:creationId xmlns:a16="http://schemas.microsoft.com/office/drawing/2014/main" id="{D1F499F7-824A-C996-0136-42D1FFF531D3}"/>
              </a:ext>
            </a:extLst>
          </p:cNvPr>
          <p:cNvPicPr>
            <a:picLocks noChangeAspect="1"/>
          </p:cNvPicPr>
          <p:nvPr/>
        </p:nvPicPr>
        <p:blipFill>
          <a:blip r:embed="rId8"/>
          <a:stretch>
            <a:fillRect/>
          </a:stretch>
        </p:blipFill>
        <p:spPr>
          <a:xfrm>
            <a:off x="6096000" y="5982063"/>
            <a:ext cx="2749534" cy="579170"/>
          </a:xfrm>
          <a:prstGeom prst="rect">
            <a:avLst/>
          </a:prstGeom>
        </p:spPr>
      </p:pic>
    </p:spTree>
    <p:extLst>
      <p:ext uri="{BB962C8B-B14F-4D97-AF65-F5344CB8AC3E}">
        <p14:creationId xmlns:p14="http://schemas.microsoft.com/office/powerpoint/2010/main" val="2054332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0FACEB-A185-591B-F186-65A5E598C085}"/>
              </a:ext>
            </a:extLst>
          </p:cNvPr>
          <p:cNvPicPr>
            <a:picLocks noChangeAspect="1"/>
          </p:cNvPicPr>
          <p:nvPr/>
        </p:nvPicPr>
        <p:blipFill>
          <a:blip r:embed="rId2"/>
          <a:stretch>
            <a:fillRect/>
          </a:stretch>
        </p:blipFill>
        <p:spPr>
          <a:xfrm>
            <a:off x="0" y="717925"/>
            <a:ext cx="12192000" cy="5422149"/>
          </a:xfrm>
          <a:prstGeom prst="rect">
            <a:avLst/>
          </a:prstGeom>
        </p:spPr>
      </p:pic>
      <p:pic>
        <p:nvPicPr>
          <p:cNvPr id="2" name="Kuva 1">
            <a:extLst>
              <a:ext uri="{FF2B5EF4-FFF2-40B4-BE49-F238E27FC236}">
                <a16:creationId xmlns:a16="http://schemas.microsoft.com/office/drawing/2014/main" id="{BEFA0FAF-A6D5-011B-8C44-DA9F2FD4B763}"/>
              </a:ext>
            </a:extLst>
          </p:cNvPr>
          <p:cNvPicPr>
            <a:picLocks noChangeAspect="1"/>
          </p:cNvPicPr>
          <p:nvPr/>
        </p:nvPicPr>
        <p:blipFill>
          <a:blip r:embed="rId3"/>
          <a:stretch>
            <a:fillRect/>
          </a:stretch>
        </p:blipFill>
        <p:spPr>
          <a:xfrm>
            <a:off x="326786" y="6140074"/>
            <a:ext cx="2749534" cy="579170"/>
          </a:xfrm>
          <a:prstGeom prst="rect">
            <a:avLst/>
          </a:prstGeom>
        </p:spPr>
      </p:pic>
    </p:spTree>
    <p:extLst>
      <p:ext uri="{BB962C8B-B14F-4D97-AF65-F5344CB8AC3E}">
        <p14:creationId xmlns:p14="http://schemas.microsoft.com/office/powerpoint/2010/main" val="329074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9D28-5A2C-41DF-A654-7866EC6EA746}"/>
              </a:ext>
            </a:extLst>
          </p:cNvPr>
          <p:cNvSpPr>
            <a:spLocks noGrp="1"/>
          </p:cNvSpPr>
          <p:nvPr>
            <p:ph type="ctrTitle"/>
          </p:nvPr>
        </p:nvSpPr>
        <p:spPr/>
        <p:txBody>
          <a:bodyPr>
            <a:normAutofit/>
          </a:bodyPr>
          <a:lstStyle/>
          <a:p>
            <a:r>
              <a:rPr lang="fi-FI" sz="8000"/>
              <a:t>Kiitos!</a:t>
            </a:r>
            <a:endParaRPr lang="en-US" sz="8000"/>
          </a:p>
        </p:txBody>
      </p:sp>
      <p:pic>
        <p:nvPicPr>
          <p:cNvPr id="5" name="Picture Placeholder 4" descr="A table is filled with food&#10;&#10;Description automatically generated with medium confidence">
            <a:extLst>
              <a:ext uri="{FF2B5EF4-FFF2-40B4-BE49-F238E27FC236}">
                <a16:creationId xmlns:a16="http://schemas.microsoft.com/office/drawing/2014/main" id="{0376B55E-5F30-BEE3-EF5B-1D4EAFA6292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p:pic>
    </p:spTree>
    <p:extLst>
      <p:ext uri="{BB962C8B-B14F-4D97-AF65-F5344CB8AC3E}">
        <p14:creationId xmlns:p14="http://schemas.microsoft.com/office/powerpoint/2010/main" val="392738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727A86-1207-076D-7CF4-3805886C95FE}"/>
              </a:ext>
            </a:extLst>
          </p:cNvPr>
          <p:cNvSpPr>
            <a:spLocks noGrp="1"/>
          </p:cNvSpPr>
          <p:nvPr>
            <p:ph type="ctrTitle"/>
          </p:nvPr>
        </p:nvSpPr>
        <p:spPr>
          <a:xfrm>
            <a:off x="774223" y="3151890"/>
            <a:ext cx="7178540" cy="2692160"/>
          </a:xfrm>
        </p:spPr>
        <p:txBody>
          <a:bodyPr>
            <a:noAutofit/>
          </a:bodyPr>
          <a:lstStyle/>
          <a:p>
            <a:r>
              <a:rPr lang="fi-FI" sz="2800" b="0" dirty="0"/>
              <a:t>Tulokset Hävikkityön nykytilanne</a:t>
            </a:r>
            <a:br>
              <a:rPr lang="fi-FI" sz="2800" b="0" dirty="0"/>
            </a:br>
            <a:br>
              <a:rPr lang="fi-FI" sz="2800" b="0" dirty="0"/>
            </a:br>
            <a:r>
              <a:rPr lang="fi-FI" sz="2800" b="0" dirty="0"/>
              <a:t>Osallistujia 22</a:t>
            </a:r>
            <a:br>
              <a:rPr lang="fi-FI" sz="2800" b="0" dirty="0"/>
            </a:br>
            <a:r>
              <a:rPr lang="fi-FI" sz="2800" b="0" dirty="0"/>
              <a:t>Organisaatioita19</a:t>
            </a:r>
            <a:br>
              <a:rPr lang="fi-FI" sz="2800" b="0" dirty="0"/>
            </a:br>
            <a:br>
              <a:rPr lang="fi-FI" sz="2800" b="0" dirty="0"/>
            </a:br>
            <a:r>
              <a:rPr lang="fi-FI" sz="2800" b="0" dirty="0"/>
              <a:t>Työpaja 30.3.2023</a:t>
            </a:r>
          </a:p>
        </p:txBody>
      </p:sp>
      <p:pic>
        <p:nvPicPr>
          <p:cNvPr id="7" name="Picture Placeholder 6" descr="A table is filled with food&#10;&#10;Description automatically generated with medium confidence">
            <a:extLst>
              <a:ext uri="{FF2B5EF4-FFF2-40B4-BE49-F238E27FC236}">
                <a16:creationId xmlns:a16="http://schemas.microsoft.com/office/drawing/2014/main" id="{AC54B688-4CF0-3E17-9A74-A5FA982BACC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4723" r="34723"/>
          <a:stretch>
            <a:fillRect/>
          </a:stretch>
        </p:blipFill>
        <p:spPr>
          <a:xfrm>
            <a:off x="9051925" y="-3175"/>
            <a:ext cx="3151188" cy="6875463"/>
          </a:xfrm>
        </p:spPr>
      </p:pic>
      <p:pic>
        <p:nvPicPr>
          <p:cNvPr id="5" name="Kuva 4" descr="Kuva, joka sisältää kohteen teksti&#10;&#10;Kuvaus luotu automaattisesti">
            <a:extLst>
              <a:ext uri="{FF2B5EF4-FFF2-40B4-BE49-F238E27FC236}">
                <a16:creationId xmlns:a16="http://schemas.microsoft.com/office/drawing/2014/main" id="{0F660114-B91E-923C-0E31-F53E24602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654" y="1013950"/>
            <a:ext cx="2547190" cy="534388"/>
          </a:xfrm>
          <a:prstGeom prst="rect">
            <a:avLst/>
          </a:prstGeom>
        </p:spPr>
      </p:pic>
    </p:spTree>
    <p:extLst>
      <p:ext uri="{BB962C8B-B14F-4D97-AF65-F5344CB8AC3E}">
        <p14:creationId xmlns:p14="http://schemas.microsoft.com/office/powerpoint/2010/main" val="392348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901BD2-EA85-E13D-1385-CB343AB3C20F}"/>
              </a:ext>
            </a:extLst>
          </p:cNvPr>
          <p:cNvSpPr>
            <a:spLocks noGrp="1"/>
          </p:cNvSpPr>
          <p:nvPr>
            <p:ph type="title"/>
          </p:nvPr>
        </p:nvSpPr>
        <p:spPr>
          <a:xfrm>
            <a:off x="499621" y="502285"/>
            <a:ext cx="11114202" cy="945515"/>
          </a:xfrm>
        </p:spPr>
        <p:txBody>
          <a:bodyPr>
            <a:normAutofit fontScale="90000"/>
          </a:bodyPr>
          <a:lstStyle/>
          <a:p>
            <a:r>
              <a:rPr lang="en-US"/>
              <a:t>Toimiva hävikin hallinta, tuloksia työpajasta 30.3.2023</a:t>
            </a:r>
          </a:p>
        </p:txBody>
      </p:sp>
      <p:graphicFrame>
        <p:nvGraphicFramePr>
          <p:cNvPr id="7" name="Tekstiruutu 4">
            <a:extLst>
              <a:ext uri="{FF2B5EF4-FFF2-40B4-BE49-F238E27FC236}">
                <a16:creationId xmlns:a16="http://schemas.microsoft.com/office/drawing/2014/main" id="{DB151A45-8E47-18E1-6AE5-77BF859D9EC2}"/>
              </a:ext>
            </a:extLst>
          </p:cNvPr>
          <p:cNvGraphicFramePr/>
          <p:nvPr/>
        </p:nvGraphicFramePr>
        <p:xfrm>
          <a:off x="499621" y="1447800"/>
          <a:ext cx="11114202" cy="453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Kuva 9" descr="Kuva, joka sisältää kohteen teksti&#10;&#10;Kuvaus luotu automaattisesti">
            <a:extLst>
              <a:ext uri="{FF2B5EF4-FFF2-40B4-BE49-F238E27FC236}">
                <a16:creationId xmlns:a16="http://schemas.microsoft.com/office/drawing/2014/main" id="{ECC9E7FA-884F-7859-2715-C4CBB751E3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1508" y="6223513"/>
            <a:ext cx="2547190" cy="534388"/>
          </a:xfrm>
          <a:prstGeom prst="rect">
            <a:avLst/>
          </a:prstGeom>
        </p:spPr>
      </p:pic>
      <p:sp>
        <p:nvSpPr>
          <p:cNvPr id="12" name="Tekstiruutu 11">
            <a:extLst>
              <a:ext uri="{FF2B5EF4-FFF2-40B4-BE49-F238E27FC236}">
                <a16:creationId xmlns:a16="http://schemas.microsoft.com/office/drawing/2014/main" id="{19543AE4-F11F-D0A5-EEAC-8ADD0A7029E6}"/>
              </a:ext>
            </a:extLst>
          </p:cNvPr>
          <p:cNvSpPr txBox="1"/>
          <p:nvPr/>
        </p:nvSpPr>
        <p:spPr>
          <a:xfrm>
            <a:off x="7684712" y="6223513"/>
            <a:ext cx="3987834" cy="523220"/>
          </a:xfrm>
          <a:prstGeom prst="rect">
            <a:avLst/>
          </a:prstGeom>
          <a:noFill/>
        </p:spPr>
        <p:txBody>
          <a:bodyPr wrap="square" rtlCol="0">
            <a:spAutoFit/>
          </a:bodyPr>
          <a:lstStyle/>
          <a:p>
            <a:r>
              <a:rPr lang="fi-FI" sz="1400">
                <a:hlinkClick r:id="rId8"/>
              </a:rPr>
              <a:t>ROMANCE Hankkeet - RAVINTOLAFOORUMI (luke.fi)</a:t>
            </a:r>
            <a:endParaRPr lang="fi-FI" sz="1400"/>
          </a:p>
        </p:txBody>
      </p:sp>
    </p:spTree>
    <p:extLst>
      <p:ext uri="{BB962C8B-B14F-4D97-AF65-F5344CB8AC3E}">
        <p14:creationId xmlns:p14="http://schemas.microsoft.com/office/powerpoint/2010/main" val="69143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D6FC068F-9C06-4172-9164-97C629AA88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616" b="10884"/>
          <a:stretch/>
        </p:blipFill>
        <p:spPr>
          <a:xfrm>
            <a:off x="169944" y="1804418"/>
            <a:ext cx="4656000" cy="1629601"/>
          </a:xfrm>
          <a:prstGeom prst="rect">
            <a:avLst/>
          </a:prstGeom>
        </p:spPr>
      </p:pic>
      <p:sp>
        <p:nvSpPr>
          <p:cNvPr id="12" name="Tekstin paikkamerkki 2">
            <a:extLst>
              <a:ext uri="{FF2B5EF4-FFF2-40B4-BE49-F238E27FC236}">
                <a16:creationId xmlns:a16="http://schemas.microsoft.com/office/drawing/2014/main" id="{C81B6F9E-E135-4E61-9A0F-7A08E3A589E6}"/>
              </a:ext>
            </a:extLst>
          </p:cNvPr>
          <p:cNvSpPr txBox="1">
            <a:spLocks/>
          </p:cNvSpPr>
          <p:nvPr/>
        </p:nvSpPr>
        <p:spPr>
          <a:xfrm>
            <a:off x="5525807" y="2372884"/>
            <a:ext cx="6239373" cy="1119361"/>
          </a:xfrm>
          <a:prstGeom prst="rect">
            <a:avLst/>
          </a:prstGeom>
        </p:spPr>
        <p:txBody>
          <a:bodyPr vert="horz" lIns="121920" tIns="60960" rIns="121920" bIns="60960" rtlCol="0">
            <a:noAutofit/>
          </a:bodyPr>
          <a:lstStyle>
            <a:lvl1pPr marL="0" indent="0" algn="l" defTabSz="914400" rtl="0" eaLnBrk="1" latinLnBrk="0" hangingPunct="1">
              <a:spcBef>
                <a:spcPct val="20000"/>
              </a:spcBef>
              <a:buFont typeface="Arial" panose="020B0604020202020204" pitchFamily="34" charset="0"/>
              <a:buNone/>
              <a:defRPr sz="3200" b="1" kern="1200">
                <a:solidFill>
                  <a:srgbClr val="2A487F"/>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i-FI" sz="2933" cap="all" err="1"/>
              <a:t>ruokaHävikkityö</a:t>
            </a:r>
            <a:br>
              <a:rPr lang="fi-FI" sz="2933" cap="all"/>
            </a:br>
            <a:r>
              <a:rPr lang="fi-FI" sz="2933" cap="all"/>
              <a:t>matkailu- ja ravintolapalvelut MaRassa</a:t>
            </a:r>
          </a:p>
        </p:txBody>
      </p:sp>
      <p:sp>
        <p:nvSpPr>
          <p:cNvPr id="4" name="Tekstin paikkamerkki 3">
            <a:extLst>
              <a:ext uri="{FF2B5EF4-FFF2-40B4-BE49-F238E27FC236}">
                <a16:creationId xmlns:a16="http://schemas.microsoft.com/office/drawing/2014/main" id="{6130D81A-FE03-49FF-9749-D757C4F6593D}"/>
              </a:ext>
            </a:extLst>
          </p:cNvPr>
          <p:cNvSpPr>
            <a:spLocks noGrp="1"/>
          </p:cNvSpPr>
          <p:nvPr>
            <p:ph type="body" sz="quarter" idx="15"/>
          </p:nvPr>
        </p:nvSpPr>
        <p:spPr>
          <a:xfrm>
            <a:off x="5520000" y="4581129"/>
            <a:ext cx="6239373" cy="618199"/>
          </a:xfrm>
        </p:spPr>
        <p:txBody>
          <a:bodyPr/>
          <a:lstStyle/>
          <a:p>
            <a:r>
              <a:rPr lang="fi-FI"/>
              <a:t>Marjaana Ingervo</a:t>
            </a:r>
          </a:p>
          <a:p>
            <a:endParaRPr lang="fi-FI"/>
          </a:p>
          <a:p>
            <a:r>
              <a:rPr lang="fi-FI"/>
              <a:t>Luken Vauhtia ravintoloiden ruokahävikin vähentämiseen </a:t>
            </a:r>
            <a:br>
              <a:rPr lang="fi-FI"/>
            </a:br>
            <a:r>
              <a:rPr lang="fi-FI"/>
              <a:t>-työpaja 30.3.2023</a:t>
            </a:r>
          </a:p>
        </p:txBody>
      </p:sp>
      <p:pic>
        <p:nvPicPr>
          <p:cNvPr id="14" name="Kuva 13">
            <a:extLst>
              <a:ext uri="{FF2B5EF4-FFF2-40B4-BE49-F238E27FC236}">
                <a16:creationId xmlns:a16="http://schemas.microsoft.com/office/drawing/2014/main" id="{E69D084B-209B-4A38-B4FF-7021FD30BA0B}"/>
              </a:ext>
            </a:extLst>
          </p:cNvPr>
          <p:cNvPicPr>
            <a:picLocks noChangeAspect="1"/>
          </p:cNvPicPr>
          <p:nvPr/>
        </p:nvPicPr>
        <p:blipFill>
          <a:blip r:embed="rId3" cstate="print">
            <a:extLst>
              <a:ext uri="{28A0092B-C50C-407E-A947-70E740481C1C}">
                <a14:useLocalDpi xmlns:a14="http://schemas.microsoft.com/office/drawing/2010/main" val="0"/>
              </a:ext>
            </a:extLst>
          </a:blip>
          <a:srcRect t="11360" b="11360"/>
          <a:stretch/>
        </p:blipFill>
        <p:spPr>
          <a:xfrm>
            <a:off x="169944" y="5157192"/>
            <a:ext cx="4656000" cy="1636261"/>
          </a:xfrm>
          <a:prstGeom prst="rect">
            <a:avLst/>
          </a:prstGeom>
        </p:spPr>
      </p:pic>
      <p:pic>
        <p:nvPicPr>
          <p:cNvPr id="20" name="Kuva 19">
            <a:extLst>
              <a:ext uri="{FF2B5EF4-FFF2-40B4-BE49-F238E27FC236}">
                <a16:creationId xmlns:a16="http://schemas.microsoft.com/office/drawing/2014/main" id="{1E0D275C-5512-4050-A885-2ACFD6BC8E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766" b="28646"/>
          <a:stretch/>
        </p:blipFill>
        <p:spPr>
          <a:xfrm>
            <a:off x="169944" y="3479605"/>
            <a:ext cx="4656000" cy="1632000"/>
          </a:xfrm>
          <a:prstGeom prst="rect">
            <a:avLst/>
          </a:prstGeom>
        </p:spPr>
      </p:pic>
      <p:pic>
        <p:nvPicPr>
          <p:cNvPr id="22" name="Kuva 21" descr="Kuva, joka sisältää kohteen henkilö, nainen, pöytä, nuori&#10;&#10;Kuvaus luotu automaattisesti">
            <a:extLst>
              <a:ext uri="{FF2B5EF4-FFF2-40B4-BE49-F238E27FC236}">
                <a16:creationId xmlns:a16="http://schemas.microsoft.com/office/drawing/2014/main" id="{D9BAD923-75DC-45A2-B687-4A11D2E57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00" y="76851"/>
            <a:ext cx="4656000" cy="1681980"/>
          </a:xfrm>
          <a:prstGeom prst="rect">
            <a:avLst/>
          </a:prstGeom>
        </p:spPr>
      </p:pic>
    </p:spTree>
    <p:extLst>
      <p:ext uri="{BB962C8B-B14F-4D97-AF65-F5344CB8AC3E}">
        <p14:creationId xmlns:p14="http://schemas.microsoft.com/office/powerpoint/2010/main" val="358389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901BD2-EA85-E13D-1385-CB343AB3C20F}"/>
              </a:ext>
            </a:extLst>
          </p:cNvPr>
          <p:cNvSpPr>
            <a:spLocks noGrp="1"/>
          </p:cNvSpPr>
          <p:nvPr>
            <p:ph type="title"/>
          </p:nvPr>
        </p:nvSpPr>
        <p:spPr>
          <a:xfrm>
            <a:off x="499621" y="502285"/>
            <a:ext cx="11114202" cy="945515"/>
          </a:xfrm>
        </p:spPr>
        <p:txBody>
          <a:bodyPr>
            <a:normAutofit/>
          </a:bodyPr>
          <a:lstStyle/>
          <a:p>
            <a:r>
              <a:rPr lang="en-US"/>
              <a:t>Haasteet hävikin hallinnassa, työpaja 30.3.2023</a:t>
            </a:r>
          </a:p>
        </p:txBody>
      </p:sp>
      <p:graphicFrame>
        <p:nvGraphicFramePr>
          <p:cNvPr id="7" name="Tekstiruutu 4">
            <a:extLst>
              <a:ext uri="{FF2B5EF4-FFF2-40B4-BE49-F238E27FC236}">
                <a16:creationId xmlns:a16="http://schemas.microsoft.com/office/drawing/2014/main" id="{DB151A45-8E47-18E1-6AE5-77BF859D9EC2}"/>
              </a:ext>
            </a:extLst>
          </p:cNvPr>
          <p:cNvGraphicFramePr/>
          <p:nvPr/>
        </p:nvGraphicFramePr>
        <p:xfrm>
          <a:off x="499621" y="1666754"/>
          <a:ext cx="11114202" cy="4337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Kuva 9" descr="Kuva, joka sisältää kohteen teksti&#10;&#10;Kuvaus luotu automaattisesti">
            <a:extLst>
              <a:ext uri="{FF2B5EF4-FFF2-40B4-BE49-F238E27FC236}">
                <a16:creationId xmlns:a16="http://schemas.microsoft.com/office/drawing/2014/main" id="{ECC9E7FA-884F-7859-2715-C4CBB751E3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1508" y="6223513"/>
            <a:ext cx="2547190" cy="534388"/>
          </a:xfrm>
          <a:prstGeom prst="rect">
            <a:avLst/>
          </a:prstGeom>
        </p:spPr>
      </p:pic>
      <p:sp>
        <p:nvSpPr>
          <p:cNvPr id="12" name="Tekstiruutu 11">
            <a:extLst>
              <a:ext uri="{FF2B5EF4-FFF2-40B4-BE49-F238E27FC236}">
                <a16:creationId xmlns:a16="http://schemas.microsoft.com/office/drawing/2014/main" id="{19543AE4-F11F-D0A5-EEAC-8ADD0A7029E6}"/>
              </a:ext>
            </a:extLst>
          </p:cNvPr>
          <p:cNvSpPr txBox="1"/>
          <p:nvPr/>
        </p:nvSpPr>
        <p:spPr>
          <a:xfrm>
            <a:off x="7684712" y="6223513"/>
            <a:ext cx="3987834" cy="523220"/>
          </a:xfrm>
          <a:prstGeom prst="rect">
            <a:avLst/>
          </a:prstGeom>
          <a:noFill/>
        </p:spPr>
        <p:txBody>
          <a:bodyPr wrap="square" rtlCol="0">
            <a:spAutoFit/>
          </a:bodyPr>
          <a:lstStyle/>
          <a:p>
            <a:r>
              <a:rPr lang="fi-FI" sz="1400">
                <a:hlinkClick r:id="rId8"/>
              </a:rPr>
              <a:t>ROMANCE Hankkeet - RAVINTOLAFOORUMI (luke.fi)</a:t>
            </a:r>
            <a:endParaRPr lang="fi-FI" sz="1400"/>
          </a:p>
        </p:txBody>
      </p:sp>
    </p:spTree>
    <p:extLst>
      <p:ext uri="{BB962C8B-B14F-4D97-AF65-F5344CB8AC3E}">
        <p14:creationId xmlns:p14="http://schemas.microsoft.com/office/powerpoint/2010/main" val="4109896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Kuva 1">
            <a:extLst>
              <a:ext uri="{FF2B5EF4-FFF2-40B4-BE49-F238E27FC236}">
                <a16:creationId xmlns:a16="http://schemas.microsoft.com/office/drawing/2014/main" id="{B11AE1CF-38DE-4789-8AC7-4641023A30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747516" y="0"/>
            <a:ext cx="6442957" cy="6859335"/>
          </a:xfrm>
          <a:custGeom>
            <a:avLst/>
            <a:gdLst>
              <a:gd name="connsiteX0" fmla="*/ 6442957 w 6442957"/>
              <a:gd name="connsiteY0" fmla="*/ 6859336 h 6859335"/>
              <a:gd name="connsiteX1" fmla="*/ 2095253 w 6442957"/>
              <a:gd name="connsiteY1" fmla="*/ 6859336 h 6859335"/>
              <a:gd name="connsiteX2" fmla="*/ 0 w 6442957"/>
              <a:gd name="connsiteY2" fmla="*/ 2953393 h 6859335"/>
              <a:gd name="connsiteX3" fmla="*/ 1047340 w 6442957"/>
              <a:gd name="connsiteY3" fmla="*/ 0 h 6859335"/>
              <a:gd name="connsiteX4" fmla="*/ 6442957 w 6442957"/>
              <a:gd name="connsiteY4" fmla="*/ 0 h 6859335"/>
              <a:gd name="connsiteX5" fmla="*/ 6442957 w 6442957"/>
              <a:gd name="connsiteY5" fmla="*/ 6859336 h 685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2957" h="6859335">
                <a:moveTo>
                  <a:pt x="6442957" y="6859336"/>
                </a:moveTo>
                <a:lnTo>
                  <a:pt x="2095253" y="6859336"/>
                </a:lnTo>
                <a:cubicBezTo>
                  <a:pt x="822642" y="6021235"/>
                  <a:pt x="0" y="4591107"/>
                  <a:pt x="0" y="2953393"/>
                </a:cubicBezTo>
                <a:cubicBezTo>
                  <a:pt x="0" y="1833911"/>
                  <a:pt x="392458" y="806101"/>
                  <a:pt x="1047340" y="0"/>
                </a:cubicBezTo>
                <a:lnTo>
                  <a:pt x="6442957" y="0"/>
                </a:lnTo>
                <a:lnTo>
                  <a:pt x="6442957" y="6859336"/>
                </a:lnTo>
                <a:close/>
              </a:path>
            </a:pathLst>
          </a:custGeom>
          <a:blipFill>
            <a:blip r:embed="rId3" cstate="screen">
              <a:extLst>
                <a:ext uri="{28A0092B-C50C-407E-A947-70E740481C1C}">
                  <a14:useLocalDpi xmlns:a14="http://schemas.microsoft.com/office/drawing/2010/main"/>
                </a:ext>
              </a:extLst>
            </a:blip>
            <a:srcRect/>
            <a:stretch>
              <a:fillRect/>
            </a:stretch>
          </a:blipFill>
          <a:ln w="63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626B7A"/>
              </a:solidFill>
              <a:effectLst/>
              <a:uLnTx/>
              <a:uFillTx/>
              <a:latin typeface="Segoe UI"/>
              <a:ea typeface="+mn-ea"/>
              <a:cs typeface="+mn-cs"/>
            </a:endParaRPr>
          </a:p>
        </p:txBody>
      </p:sp>
      <p:sp>
        <p:nvSpPr>
          <p:cNvPr id="28" name="Otsikko 1">
            <a:extLst>
              <a:ext uri="{FF2B5EF4-FFF2-40B4-BE49-F238E27FC236}">
                <a16:creationId xmlns:a16="http://schemas.microsoft.com/office/drawing/2014/main" id="{22536049-AFA0-4723-BC6C-DE5E6440A42C}"/>
              </a:ext>
            </a:extLst>
          </p:cNvPr>
          <p:cNvSpPr txBox="1">
            <a:spLocks noGrp="1"/>
          </p:cNvSpPr>
          <p:nvPr>
            <p:ph type="title" idx="4294967295"/>
          </p:nvPr>
        </p:nvSpPr>
        <p:spPr>
          <a:xfrm>
            <a:off x="883766" y="1354509"/>
            <a:ext cx="4225959" cy="1170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a:ln>
                  <a:noFill/>
                </a:ln>
                <a:solidFill>
                  <a:schemeClr val="tx2"/>
                </a:solidFill>
                <a:effectLst/>
                <a:uLnTx/>
                <a:uFillTx/>
                <a:latin typeface="+mj-lt"/>
                <a:ea typeface="+mj-ea"/>
                <a:cs typeface="+mj-cs"/>
              </a:rPr>
              <a:t>Löydä meidät verkosta</a:t>
            </a:r>
          </a:p>
        </p:txBody>
      </p:sp>
      <p:pic>
        <p:nvPicPr>
          <p:cNvPr id="30" name="Nuoli">
            <a:extLst>
              <a:ext uri="{FF2B5EF4-FFF2-40B4-BE49-F238E27FC236}">
                <a16:creationId xmlns:a16="http://schemas.microsoft.com/office/drawing/2014/main" id="{4568D493-8163-44DA-A17E-8E25E1E317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22320" y="2769613"/>
            <a:ext cx="242063" cy="324192"/>
          </a:xfrm>
          <a:prstGeom prst="rect">
            <a:avLst/>
          </a:prstGeom>
        </p:spPr>
      </p:pic>
      <p:sp>
        <p:nvSpPr>
          <p:cNvPr id="29" name="Linkki">
            <a:extLst>
              <a:ext uri="{FF2B5EF4-FFF2-40B4-BE49-F238E27FC236}">
                <a16:creationId xmlns:a16="http://schemas.microsoft.com/office/drawing/2014/main" id="{EC6A7B26-30A2-49D7-BC4E-583DF04571A2}"/>
              </a:ext>
            </a:extLst>
          </p:cNvPr>
          <p:cNvSpPr txBox="1">
            <a:spLocks/>
          </p:cNvSpPr>
          <p:nvPr/>
        </p:nvSpPr>
        <p:spPr>
          <a:xfrm>
            <a:off x="1700235" y="2677184"/>
            <a:ext cx="2609837" cy="424891"/>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200" b="0" i="0" u="none" strike="noStrike" kern="1200" cap="none" spc="0" normalizeH="0" baseline="0" noProof="0">
                <a:ln>
                  <a:noFill/>
                </a:ln>
                <a:solidFill>
                  <a:srgbClr val="000000"/>
                </a:solidFill>
                <a:effectLst/>
                <a:uLnTx/>
                <a:uFillTx/>
                <a:latin typeface="Segoe UI"/>
                <a:ea typeface="+mj-ea"/>
                <a:cs typeface="+mj-cs"/>
                <a:hlinkClick r:id="rId6">
                  <a:extLst>
                    <a:ext uri="{A12FA001-AC4F-418D-AE19-62706E023703}">
                      <ahyp:hlinkClr xmlns:ahyp="http://schemas.microsoft.com/office/drawing/2018/hyperlinkcolor" val="tx"/>
                    </a:ext>
                  </a:extLst>
                </a:hlinkClick>
              </a:rPr>
              <a:t>luke.fi</a:t>
            </a:r>
            <a:endParaRPr kumimoji="0" lang="fi-FI" sz="3200" b="0" i="0" u="none" strike="noStrike" kern="1200" cap="none" spc="0" normalizeH="0" baseline="0" noProof="0">
              <a:ln>
                <a:noFill/>
              </a:ln>
              <a:solidFill>
                <a:srgbClr val="000000"/>
              </a:solidFill>
              <a:effectLst/>
              <a:uLnTx/>
              <a:uFillTx/>
              <a:latin typeface="Segoe UI"/>
              <a:ea typeface="+mj-ea"/>
              <a:cs typeface="+mj-cs"/>
            </a:endParaRPr>
          </a:p>
        </p:txBody>
      </p:sp>
      <p:sp>
        <p:nvSpPr>
          <p:cNvPr id="11" name="Teksti 1">
            <a:extLst>
              <a:ext uri="{FF2B5EF4-FFF2-40B4-BE49-F238E27FC236}">
                <a16:creationId xmlns:a16="http://schemas.microsoft.com/office/drawing/2014/main" id="{C887C5CC-DE6F-4DAF-8723-C8BBB5AB0906}"/>
              </a:ext>
            </a:extLst>
          </p:cNvPr>
          <p:cNvSpPr txBox="1"/>
          <p:nvPr/>
        </p:nvSpPr>
        <p:spPr>
          <a:xfrm>
            <a:off x="837982" y="3565566"/>
            <a:ext cx="44171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201F1E"/>
                </a:solidFill>
                <a:effectLst/>
                <a:uLnTx/>
                <a:uFillTx/>
                <a:latin typeface="Segoe UI"/>
                <a:ea typeface="+mn-ea"/>
                <a:cs typeface="+mn-cs"/>
              </a:rPr>
              <a:t>Tilaa uutiskirjeemme ja pysy jyvällä!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luke.fi/uutiskirje</a:t>
            </a:r>
            <a:endParaRPr kumimoji="0" lang="en-GB" sz="1600" b="1" i="0" u="none" strike="noStrike" kern="1200" cap="none" spc="0" normalizeH="0" baseline="0" noProof="0">
              <a:ln>
                <a:noFill/>
              </a:ln>
              <a:solidFill>
                <a:srgbClr val="000000"/>
              </a:solidFill>
              <a:effectLst/>
              <a:uLnTx/>
              <a:uFillTx/>
              <a:latin typeface="Segoe UI"/>
              <a:ea typeface="+mn-ea"/>
              <a:cs typeface="+mn-cs"/>
            </a:endParaRPr>
          </a:p>
        </p:txBody>
      </p:sp>
      <p:pic>
        <p:nvPicPr>
          <p:cNvPr id="7" name="Some">
            <a:extLst>
              <a:ext uri="{FF2B5EF4-FFF2-40B4-BE49-F238E27FC236}">
                <a16:creationId xmlns:a16="http://schemas.microsoft.com/office/drawing/2014/main" id="{9705EF0C-A206-4A01-8CF2-E6AC7B9ED7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64439" y="4453477"/>
            <a:ext cx="2887642" cy="469075"/>
          </a:xfrm>
          <a:prstGeom prst="rect">
            <a:avLst/>
          </a:prstGeom>
        </p:spPr>
      </p:pic>
      <p:sp>
        <p:nvSpPr>
          <p:cNvPr id="10" name="Teksti 2">
            <a:extLst>
              <a:ext uri="{FF2B5EF4-FFF2-40B4-BE49-F238E27FC236}">
                <a16:creationId xmlns:a16="http://schemas.microsoft.com/office/drawing/2014/main" id="{B248CF0D-C3C0-4929-8377-4692E61E0E3C}"/>
              </a:ext>
            </a:extLst>
          </p:cNvPr>
          <p:cNvSpPr txBox="1"/>
          <p:nvPr/>
        </p:nvSpPr>
        <p:spPr>
          <a:xfrm>
            <a:off x="1464439" y="5366934"/>
            <a:ext cx="301673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err="1">
                <a:ln>
                  <a:noFill/>
                </a:ln>
                <a:solidFill>
                  <a:srgbClr val="000000"/>
                </a:solidFill>
                <a:effectLst/>
                <a:uLnTx/>
                <a:uFillTx/>
                <a:latin typeface="Segoe UI"/>
                <a:ea typeface="+mn-ea"/>
                <a:cs typeface="+mn-cs"/>
              </a:rPr>
              <a:t>Luonnonvarakeskus</a:t>
            </a:r>
            <a:r>
              <a:rPr kumimoji="0" lang="en-GB" sz="1800" b="0" i="0" u="none" strike="noStrike" kern="1200" cap="none" spc="0" normalizeH="0" baseline="30000" noProof="0">
                <a:ln>
                  <a:noFill/>
                </a:ln>
                <a:solidFill>
                  <a:srgbClr val="000000"/>
                </a:solidFill>
                <a:effectLst/>
                <a:uLnTx/>
                <a:uFillTx/>
                <a:latin typeface="Segoe UI"/>
                <a:ea typeface="+mn-ea"/>
                <a:cs typeface="+mn-cs"/>
              </a:rPr>
              <a:t> (Luke)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err="1">
                <a:ln>
                  <a:noFill/>
                </a:ln>
                <a:solidFill>
                  <a:srgbClr val="000000"/>
                </a:solidFill>
                <a:effectLst/>
                <a:uLnTx/>
                <a:uFillTx/>
                <a:latin typeface="Segoe UI"/>
                <a:ea typeface="+mn-ea"/>
                <a:cs typeface="+mn-cs"/>
              </a:rPr>
              <a:t>Latokartanonkaari</a:t>
            </a:r>
            <a:r>
              <a:rPr kumimoji="0" lang="en-GB" sz="1800" b="0" i="0" u="none" strike="noStrike" kern="1200" cap="none" spc="0" normalizeH="0" baseline="30000" noProof="0">
                <a:ln>
                  <a:noFill/>
                </a:ln>
                <a:solidFill>
                  <a:srgbClr val="000000"/>
                </a:solidFill>
                <a:effectLst/>
                <a:uLnTx/>
                <a:uFillTx/>
                <a:latin typeface="Segoe UI"/>
                <a:ea typeface="+mn-ea"/>
                <a:cs typeface="+mn-cs"/>
              </a:rPr>
              <a:t> 9, 00790 Helsinki</a:t>
            </a:r>
            <a:endParaRPr kumimoji="0" lang="fi-FI" sz="1800" b="0" i="0" u="none" strike="noStrike" kern="1200" cap="none" spc="0" normalizeH="0" baseline="0" noProof="0">
              <a:ln>
                <a:noFill/>
              </a:ln>
              <a:solidFill>
                <a:srgbClr val="626B7A"/>
              </a:solidFill>
              <a:effectLst/>
              <a:uLnTx/>
              <a:uFillTx/>
              <a:latin typeface="Segoe UI"/>
              <a:ea typeface="+mn-ea"/>
              <a:cs typeface="+mn-cs"/>
            </a:endParaRPr>
          </a:p>
        </p:txBody>
      </p:sp>
    </p:spTree>
    <p:extLst>
      <p:ext uri="{BB962C8B-B14F-4D97-AF65-F5344CB8AC3E}">
        <p14:creationId xmlns:p14="http://schemas.microsoft.com/office/powerpoint/2010/main" val="80962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a:xfrm>
            <a:off x="597216" y="892301"/>
            <a:ext cx="11161392" cy="724083"/>
          </a:xfrm>
        </p:spPr>
        <p:txBody>
          <a:bodyPr>
            <a:normAutofit/>
          </a:bodyPr>
          <a:lstStyle/>
          <a:p>
            <a:r>
              <a:rPr lang="fi-FI"/>
              <a:t>Ruokahävikkityötä tarvitaan, koska…</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4</a:t>
            </a:fld>
            <a:endParaRPr lang="fi-FI"/>
          </a:p>
        </p:txBody>
      </p:sp>
      <p:sp>
        <p:nvSpPr>
          <p:cNvPr id="6" name="Sisällön paikkamerkki 5">
            <a:extLst>
              <a:ext uri="{FF2B5EF4-FFF2-40B4-BE49-F238E27FC236}">
                <a16:creationId xmlns:a16="http://schemas.microsoft.com/office/drawing/2014/main" id="{F60CA557-7437-0B05-DAE7-94BB00E4DB53}"/>
              </a:ext>
            </a:extLst>
          </p:cNvPr>
          <p:cNvSpPr>
            <a:spLocks noGrp="1"/>
          </p:cNvSpPr>
          <p:nvPr>
            <p:ph sz="quarter" idx="10"/>
          </p:nvPr>
        </p:nvSpPr>
        <p:spPr>
          <a:xfrm>
            <a:off x="609600" y="1464785"/>
            <a:ext cx="7694645" cy="5036556"/>
          </a:xfrm>
        </p:spPr>
        <p:txBody>
          <a:bodyPr>
            <a:normAutofit/>
          </a:bodyPr>
          <a:lstStyle/>
          <a:p>
            <a:r>
              <a:rPr lang="fi-FI"/>
              <a:t>Ruoan hinta on noussut:</a:t>
            </a:r>
          </a:p>
          <a:p>
            <a:pPr lvl="1"/>
            <a:r>
              <a:rPr lang="fi-FI"/>
              <a:t>ravintolaruoan raaka-aineiden tukkuhinnat nousseet </a:t>
            </a:r>
            <a:r>
              <a:rPr lang="fi-FI" sz="2533" b="1">
                <a:solidFill>
                  <a:srgbClr val="C00000"/>
                </a:solidFill>
              </a:rPr>
              <a:t>22 % </a:t>
            </a:r>
            <a:r>
              <a:rPr lang="fi-FI"/>
              <a:t>vuodessa</a:t>
            </a:r>
            <a:r>
              <a:rPr lang="fi-FI" b="1">
                <a:solidFill>
                  <a:srgbClr val="C00000"/>
                </a:solidFill>
              </a:rPr>
              <a:t> </a:t>
            </a:r>
            <a:r>
              <a:rPr lang="fi-FI" sz="1867"/>
              <a:t>(2/2022–2/2023)</a:t>
            </a:r>
            <a:endParaRPr lang="fi-FI" sz="1867" b="1">
              <a:solidFill>
                <a:srgbClr val="C00000"/>
              </a:solidFill>
            </a:endParaRPr>
          </a:p>
          <a:p>
            <a:pPr lvl="1"/>
            <a:r>
              <a:rPr lang="fi-FI"/>
              <a:t>muutos hidastunut, mutta nousua edelleen </a:t>
            </a:r>
            <a:r>
              <a:rPr lang="fi-FI" sz="2533" b="1">
                <a:solidFill>
                  <a:srgbClr val="C00000"/>
                </a:solidFill>
              </a:rPr>
              <a:t>6,8 %</a:t>
            </a:r>
            <a:r>
              <a:rPr lang="fi-FI" sz="2533">
                <a:solidFill>
                  <a:srgbClr val="212529"/>
                </a:solidFill>
              </a:rPr>
              <a:t> </a:t>
            </a:r>
            <a:r>
              <a:rPr lang="fi-FI"/>
              <a:t>viime syksystä </a:t>
            </a:r>
            <a:r>
              <a:rPr lang="fi-FI" sz="1867"/>
              <a:t>(9/2022–2/2023)</a:t>
            </a:r>
          </a:p>
          <a:p>
            <a:pPr marL="533387" lvl="1" indent="0">
              <a:lnSpc>
                <a:spcPct val="150000"/>
              </a:lnSpc>
              <a:buNone/>
            </a:pPr>
            <a:r>
              <a:rPr lang="fi-FI" sz="1400">
                <a:solidFill>
                  <a:srgbClr val="2A487F"/>
                </a:solidFill>
              </a:rPr>
              <a:t>Lähde Tilastokeskus MaRan toimeksiannosta.</a:t>
            </a:r>
          </a:p>
          <a:p>
            <a:pPr lvl="1"/>
            <a:endParaRPr lang="fi-FI" sz="1400"/>
          </a:p>
          <a:p>
            <a:r>
              <a:rPr lang="fi-FI"/>
              <a:t>Ravintolat eivät ole pystyneet siirtämään raaka-ainehintojen nousua myyntihintoihin. </a:t>
            </a:r>
            <a:r>
              <a:rPr lang="fi-FI" b="0" i="0">
                <a:solidFill>
                  <a:srgbClr val="212529"/>
                </a:solidFill>
                <a:effectLst/>
                <a:latin typeface="Barlow" panose="00000500000000000000" pitchFamily="2" charset="0"/>
              </a:rPr>
              <a:t> </a:t>
            </a:r>
          </a:p>
          <a:p>
            <a:pPr lvl="1"/>
            <a:r>
              <a:rPr lang="fi-FI"/>
              <a:t>Vain</a:t>
            </a:r>
            <a:r>
              <a:rPr lang="fi-FI" b="0" i="0">
                <a:solidFill>
                  <a:srgbClr val="212529"/>
                </a:solidFill>
                <a:effectLst/>
                <a:latin typeface="Barlow" panose="00000500000000000000" pitchFamily="2" charset="0"/>
              </a:rPr>
              <a:t> </a:t>
            </a:r>
            <a:r>
              <a:rPr lang="fi-FI" sz="2533" b="1">
                <a:solidFill>
                  <a:srgbClr val="2A487F"/>
                </a:solidFill>
              </a:rPr>
              <a:t>15 % </a:t>
            </a:r>
            <a:r>
              <a:rPr lang="fi-FI"/>
              <a:t>alan yrityksistä onnistunut siirtämään kohonneita kustannuksiaan kohtalaisen hyvin asiakashintoihinsa.</a:t>
            </a:r>
          </a:p>
          <a:p>
            <a:pPr marL="609585" lvl="1" indent="0">
              <a:lnSpc>
                <a:spcPct val="150000"/>
              </a:lnSpc>
              <a:buNone/>
            </a:pPr>
            <a:r>
              <a:rPr lang="fi-FI" sz="1400">
                <a:solidFill>
                  <a:srgbClr val="2A487F"/>
                </a:solidFill>
              </a:rPr>
              <a:t>Lähde </a:t>
            </a:r>
            <a:r>
              <a:rPr lang="fi-FI" sz="1400" err="1">
                <a:solidFill>
                  <a:srgbClr val="2A487F"/>
                </a:solidFill>
              </a:rPr>
              <a:t>EK:n</a:t>
            </a:r>
            <a:r>
              <a:rPr lang="fi-FI" sz="1400">
                <a:solidFill>
                  <a:srgbClr val="2A487F"/>
                </a:solidFill>
              </a:rPr>
              <a:t> jäsenkysely loppuvuodesta 2022.</a:t>
            </a:r>
          </a:p>
        </p:txBody>
      </p:sp>
      <p:sp>
        <p:nvSpPr>
          <p:cNvPr id="2" name="Tekstiruutu 1">
            <a:extLst>
              <a:ext uri="{FF2B5EF4-FFF2-40B4-BE49-F238E27FC236}">
                <a16:creationId xmlns:a16="http://schemas.microsoft.com/office/drawing/2014/main" id="{C08CBCCE-7F25-0E2F-0352-5C5B1FDA7120}"/>
              </a:ext>
            </a:extLst>
          </p:cNvPr>
          <p:cNvSpPr txBox="1"/>
          <p:nvPr/>
        </p:nvSpPr>
        <p:spPr>
          <a:xfrm rot="20721177">
            <a:off x="7132719" y="68718"/>
            <a:ext cx="1747823" cy="830997"/>
          </a:xfrm>
          <a:prstGeom prst="rect">
            <a:avLst/>
          </a:prstGeom>
          <a:noFill/>
        </p:spPr>
        <p:txBody>
          <a:bodyPr wrap="square" rtlCol="0">
            <a:spAutoFit/>
          </a:bodyPr>
          <a:lstStyle/>
          <a:p>
            <a:r>
              <a:rPr lang="fi-FI" sz="4800" b="1">
                <a:solidFill>
                  <a:srgbClr val="C00000"/>
                </a:solidFill>
              </a:rPr>
              <a:t>myös</a:t>
            </a:r>
            <a:endParaRPr lang="fi-FI" sz="1867" b="1">
              <a:solidFill>
                <a:srgbClr val="C00000"/>
              </a:solidFill>
            </a:endParaRPr>
          </a:p>
        </p:txBody>
      </p:sp>
      <mc:AlternateContent xmlns:mc="http://schemas.openxmlformats.org/markup-compatibility/2006" xmlns:p14="http://schemas.microsoft.com/office/powerpoint/2010/main">
        <mc:Choice Requires="p14">
          <p:contentPart p14:bwMode="auto" r:id="rId2">
            <p14:nvContentPartPr>
              <p14:cNvPr id="8" name="Käsinkirjoitus 7">
                <a:extLst>
                  <a:ext uri="{FF2B5EF4-FFF2-40B4-BE49-F238E27FC236}">
                    <a16:creationId xmlns:a16="http://schemas.microsoft.com/office/drawing/2014/main" id="{1A76DA91-F82D-3380-E384-0FD30083C66F}"/>
                  </a:ext>
                </a:extLst>
              </p14:cNvPr>
              <p14:cNvContentPartPr/>
              <p14:nvPr/>
            </p14:nvContentPartPr>
            <p14:xfrm>
              <a:off x="7286068" y="604531"/>
              <a:ext cx="1396003" cy="515520"/>
            </p14:xfrm>
          </p:contentPart>
        </mc:Choice>
        <mc:Fallback xmlns="">
          <p:pic>
            <p:nvPicPr>
              <p:cNvPr id="8" name="Käsinkirjoitus 7">
                <a:extLst>
                  <a:ext uri="{FF2B5EF4-FFF2-40B4-BE49-F238E27FC236}">
                    <a16:creationId xmlns:a16="http://schemas.microsoft.com/office/drawing/2014/main" id="{1A76DA91-F82D-3380-E384-0FD30083C66F}"/>
                  </a:ext>
                </a:extLst>
              </p:cNvPr>
              <p:cNvPicPr/>
              <p:nvPr/>
            </p:nvPicPr>
            <p:blipFill>
              <a:blip r:embed="rId3"/>
              <a:stretch>
                <a:fillRect/>
              </a:stretch>
            </p:blipFill>
            <p:spPr>
              <a:xfrm>
                <a:off x="7270221" y="588691"/>
                <a:ext cx="1427337" cy="546840"/>
              </a:xfrm>
              <a:prstGeom prst="rect">
                <a:avLst/>
              </a:prstGeom>
            </p:spPr>
          </p:pic>
        </mc:Fallback>
      </mc:AlternateContent>
      <p:sp>
        <p:nvSpPr>
          <p:cNvPr id="5" name="Suorakulmio: Pyöristetyt kulmat 4">
            <a:extLst>
              <a:ext uri="{FF2B5EF4-FFF2-40B4-BE49-F238E27FC236}">
                <a16:creationId xmlns:a16="http://schemas.microsoft.com/office/drawing/2014/main" id="{5F43E42F-5804-9D48-D2C3-384E134677BF}"/>
              </a:ext>
            </a:extLst>
          </p:cNvPr>
          <p:cNvSpPr/>
          <p:nvPr/>
        </p:nvSpPr>
        <p:spPr>
          <a:xfrm>
            <a:off x="8896123" y="2435121"/>
            <a:ext cx="2510069" cy="3247484"/>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7" name="Tekstiruutu 6">
            <a:extLst>
              <a:ext uri="{FF2B5EF4-FFF2-40B4-BE49-F238E27FC236}">
                <a16:creationId xmlns:a16="http://schemas.microsoft.com/office/drawing/2014/main" id="{CF3F2D32-CD7C-B394-D416-9037619D12C2}"/>
              </a:ext>
            </a:extLst>
          </p:cNvPr>
          <p:cNvSpPr txBox="1"/>
          <p:nvPr/>
        </p:nvSpPr>
        <p:spPr>
          <a:xfrm>
            <a:off x="9179840" y="2823741"/>
            <a:ext cx="2226353" cy="2308324"/>
          </a:xfrm>
          <a:prstGeom prst="rect">
            <a:avLst/>
          </a:prstGeom>
          <a:noFill/>
        </p:spPr>
        <p:txBody>
          <a:bodyPr wrap="square">
            <a:spAutoFit/>
          </a:bodyPr>
          <a:lstStyle/>
          <a:p>
            <a:pPr defTabSz="914377">
              <a:defRPr/>
            </a:pPr>
            <a:r>
              <a:rPr lang="fi-FI" sz="1600" b="1">
                <a:solidFill>
                  <a:prstClr val="white"/>
                </a:solidFill>
                <a:latin typeface="Verdana" panose="020B0604030504040204" pitchFamily="34" charset="0"/>
                <a:ea typeface="Verdana" panose="020B0604030504040204" pitchFamily="34" charset="0"/>
              </a:rPr>
              <a:t>Ympäristösyiden lisäksi ruokahävikin vähentäminen </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on olennaisen tärkeää liiketalouden näkökulmasta varsinkin nyt.</a:t>
            </a:r>
          </a:p>
        </p:txBody>
      </p:sp>
      <p:sp>
        <p:nvSpPr>
          <p:cNvPr id="11" name="Vuokaaviosymboli: Yhdistäminen 10">
            <a:extLst>
              <a:ext uri="{FF2B5EF4-FFF2-40B4-BE49-F238E27FC236}">
                <a16:creationId xmlns:a16="http://schemas.microsoft.com/office/drawing/2014/main" id="{56F41086-EF4B-5FBF-A840-DACDE0671CFB}"/>
              </a:ext>
            </a:extLst>
          </p:cNvPr>
          <p:cNvSpPr/>
          <p:nvPr/>
        </p:nvSpPr>
        <p:spPr>
          <a:xfrm rot="5400000" flipV="1">
            <a:off x="8560086" y="3539741"/>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61682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Pyöristetyt kulmat 5">
            <a:extLst>
              <a:ext uri="{FF2B5EF4-FFF2-40B4-BE49-F238E27FC236}">
                <a16:creationId xmlns:a16="http://schemas.microsoft.com/office/drawing/2014/main" id="{1836FCA5-ED98-6E89-110F-37DF71E66155}"/>
              </a:ext>
            </a:extLst>
          </p:cNvPr>
          <p:cNvSpPr/>
          <p:nvPr/>
        </p:nvSpPr>
        <p:spPr>
          <a:xfrm>
            <a:off x="7116190" y="3236979"/>
            <a:ext cx="4224469" cy="2150379"/>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p:txBody>
          <a:bodyPr>
            <a:normAutofit/>
          </a:bodyPr>
          <a:lstStyle/>
          <a:p>
            <a:r>
              <a:rPr lang="fi-FI"/>
              <a:t>Mikä MaRa?</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5</a:t>
            </a:fld>
            <a:endParaRPr lang="fi-FI"/>
          </a:p>
        </p:txBody>
      </p:sp>
      <p:sp>
        <p:nvSpPr>
          <p:cNvPr id="7" name="Sisällön paikkamerkki 1">
            <a:extLst>
              <a:ext uri="{FF2B5EF4-FFF2-40B4-BE49-F238E27FC236}">
                <a16:creationId xmlns:a16="http://schemas.microsoft.com/office/drawing/2014/main" id="{452ADAA5-1322-E7CC-E161-FCC0F06CE3DC}"/>
              </a:ext>
            </a:extLst>
          </p:cNvPr>
          <p:cNvSpPr>
            <a:spLocks noGrp="1"/>
          </p:cNvSpPr>
          <p:nvPr>
            <p:ph sz="quarter" idx="10"/>
          </p:nvPr>
        </p:nvSpPr>
        <p:spPr>
          <a:xfrm>
            <a:off x="609600" y="1221318"/>
            <a:ext cx="5966453" cy="4302212"/>
          </a:xfrm>
        </p:spPr>
        <p:txBody>
          <a:bodyPr>
            <a:noAutofit/>
          </a:bodyPr>
          <a:lstStyle/>
          <a:p>
            <a:r>
              <a:rPr lang="fi-FI" sz="2133">
                <a:cs typeface="Times New Roman" panose="02020603050405020304" pitchFamily="18" charset="0"/>
              </a:rPr>
              <a:t>Matkailu- ja ravintola-alan edunvalvonta-järjestö, edustaa matkailu-, majoitus-, ravintola- ja vapaa-ajanpalvelualan yrityksiä.  </a:t>
            </a:r>
          </a:p>
          <a:p>
            <a:pPr marL="0" indent="0">
              <a:buNone/>
            </a:pPr>
            <a:endParaRPr lang="fi-FI" sz="1400">
              <a:cs typeface="Times New Roman" panose="02020603050405020304" pitchFamily="18" charset="0"/>
            </a:endParaRPr>
          </a:p>
          <a:p>
            <a:r>
              <a:rPr lang="fi-FI" sz="2133">
                <a:cs typeface="Times New Roman" panose="02020603050405020304" pitchFamily="18" charset="0"/>
              </a:rPr>
              <a:t>3 100 jäsentä, joilla on 7 700 toimipaikkaa. Jäsenyritykset työllistävät noin 70 000 henkilöä. </a:t>
            </a:r>
          </a:p>
          <a:p>
            <a:pPr marL="0" indent="0">
              <a:buNone/>
            </a:pPr>
            <a:endParaRPr lang="fi-FI" sz="1400">
              <a:cs typeface="Times New Roman" panose="02020603050405020304" pitchFamily="18" charset="0"/>
            </a:endParaRPr>
          </a:p>
          <a:p>
            <a:r>
              <a:rPr lang="fi-FI" sz="2133">
                <a:cs typeface="Times New Roman" panose="02020603050405020304" pitchFamily="18" charset="0"/>
              </a:rPr>
              <a:t>Jäsenyritysten liikevaihto on noin </a:t>
            </a:r>
            <a:br>
              <a:rPr lang="fi-FI" sz="2133">
                <a:cs typeface="Times New Roman" panose="02020603050405020304" pitchFamily="18" charset="0"/>
              </a:rPr>
            </a:br>
            <a:r>
              <a:rPr lang="fi-FI" sz="2133">
                <a:cs typeface="Times New Roman" panose="02020603050405020304" pitchFamily="18" charset="0"/>
              </a:rPr>
              <a:t>85 % toimialan koko liikevaihdosta Suomessa.</a:t>
            </a:r>
          </a:p>
        </p:txBody>
      </p:sp>
      <p:sp>
        <p:nvSpPr>
          <p:cNvPr id="13" name="Suorakulmio: Pyöristetyt kulmat 12">
            <a:extLst>
              <a:ext uri="{FF2B5EF4-FFF2-40B4-BE49-F238E27FC236}">
                <a16:creationId xmlns:a16="http://schemas.microsoft.com/office/drawing/2014/main" id="{860C02EB-C30A-8304-DAED-2BAD9C121E97}"/>
              </a:ext>
            </a:extLst>
          </p:cNvPr>
          <p:cNvSpPr/>
          <p:nvPr/>
        </p:nvSpPr>
        <p:spPr>
          <a:xfrm>
            <a:off x="7056107" y="932723"/>
            <a:ext cx="4224469" cy="2150379"/>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Tekstiruutu 15">
            <a:extLst>
              <a:ext uri="{FF2B5EF4-FFF2-40B4-BE49-F238E27FC236}">
                <a16:creationId xmlns:a16="http://schemas.microsoft.com/office/drawing/2014/main" id="{BA8DAAE2-5D16-71FB-8EE2-80F9A2F3939F}"/>
              </a:ext>
            </a:extLst>
          </p:cNvPr>
          <p:cNvSpPr txBox="1"/>
          <p:nvPr/>
        </p:nvSpPr>
        <p:spPr>
          <a:xfrm>
            <a:off x="7207019" y="1124744"/>
            <a:ext cx="4224469" cy="1692771"/>
          </a:xfrm>
          <a:prstGeom prst="rect">
            <a:avLst/>
          </a:prstGeom>
          <a:noFill/>
        </p:spPr>
        <p:txBody>
          <a:bodyPr wrap="square">
            <a:spAutoFit/>
          </a:bodyPr>
          <a:lstStyle/>
          <a:p>
            <a:pPr defTabSz="914377">
              <a:defRPr/>
            </a:pPr>
            <a:r>
              <a:rPr lang="fi-FI" sz="1600" b="1">
                <a:solidFill>
                  <a:prstClr val="white"/>
                </a:solidFill>
                <a:latin typeface="Verdana" panose="020B0604030504040204" pitchFamily="34" charset="0"/>
                <a:ea typeface="Verdana" panose="020B0604030504040204" pitchFamily="34" charset="0"/>
              </a:rPr>
              <a:t>Ruokaa tekee arviolta </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n. 80–90 % jäsenyrityksistä: </a:t>
            </a:r>
            <a:br>
              <a:rPr lang="fi-FI" sz="1600" b="1">
                <a:solidFill>
                  <a:prstClr val="white"/>
                </a:solidFill>
                <a:latin typeface="Verdana" panose="020B0604030504040204" pitchFamily="34" charset="0"/>
                <a:ea typeface="Verdana" panose="020B0604030504040204" pitchFamily="34" charset="0"/>
              </a:rPr>
            </a:br>
            <a:endParaRPr lang="fi-FI" sz="800" b="1">
              <a:solidFill>
                <a:prstClr val="white"/>
              </a:solidFill>
              <a:latin typeface="Verdana" panose="020B0604030504040204" pitchFamily="34" charset="0"/>
              <a:ea typeface="Verdana" panose="020B0604030504040204" pitchFamily="34" charset="0"/>
            </a:endParaRPr>
          </a:p>
          <a:p>
            <a:pPr defTabSz="914377">
              <a:defRPr/>
            </a:pPr>
            <a:r>
              <a:rPr lang="fi-FI" sz="1600" b="1">
                <a:solidFill>
                  <a:prstClr val="white"/>
                </a:solidFill>
                <a:latin typeface="Verdana" panose="020B0604030504040204" pitchFamily="34" charset="0"/>
                <a:ea typeface="Verdana" panose="020B0604030504040204" pitchFamily="34" charset="0"/>
              </a:rPr>
              <a:t>ravintoloita, kahviloita, henkilöstöravintoloita, </a:t>
            </a:r>
            <a:br>
              <a:rPr lang="fi-FI" sz="1600" b="1">
                <a:solidFill>
                  <a:prstClr val="white"/>
                </a:solidFill>
                <a:latin typeface="Verdana" panose="020B0604030504040204" pitchFamily="34" charset="0"/>
                <a:ea typeface="Verdana" panose="020B0604030504040204" pitchFamily="34" charset="0"/>
              </a:rPr>
            </a:br>
            <a:r>
              <a:rPr lang="fi-FI" sz="1600" b="1" err="1">
                <a:solidFill>
                  <a:prstClr val="white"/>
                </a:solidFill>
                <a:latin typeface="Verdana" panose="020B0604030504040204" pitchFamily="34" charset="0"/>
                <a:ea typeface="Verdana" panose="020B0604030504040204" pitchFamily="34" charset="0"/>
              </a:rPr>
              <a:t>fast</a:t>
            </a:r>
            <a:r>
              <a:rPr lang="fi-FI" sz="1600" b="1">
                <a:solidFill>
                  <a:prstClr val="white"/>
                </a:solidFill>
                <a:latin typeface="Verdana" panose="020B0604030504040204" pitchFamily="34" charset="0"/>
                <a:ea typeface="Verdana" panose="020B0604030504040204" pitchFamily="34" charset="0"/>
              </a:rPr>
              <a:t> food -yrityksiä, catering/pitopalveluyrityksiä…</a:t>
            </a:r>
            <a:endParaRPr lang="fi-FI" sz="2667" b="1">
              <a:solidFill>
                <a:prstClr val="white"/>
              </a:solidFill>
              <a:latin typeface="Verdana" panose="020B0604030504040204" pitchFamily="34" charset="0"/>
              <a:ea typeface="Verdana" panose="020B0604030504040204" pitchFamily="34" charset="0"/>
            </a:endParaRPr>
          </a:p>
        </p:txBody>
      </p:sp>
      <p:sp>
        <p:nvSpPr>
          <p:cNvPr id="17" name="Tekstiruutu 16">
            <a:extLst>
              <a:ext uri="{FF2B5EF4-FFF2-40B4-BE49-F238E27FC236}">
                <a16:creationId xmlns:a16="http://schemas.microsoft.com/office/drawing/2014/main" id="{FD4CDEA5-1844-351C-712C-F580A75A7583}"/>
              </a:ext>
            </a:extLst>
          </p:cNvPr>
          <p:cNvSpPr txBox="1"/>
          <p:nvPr/>
        </p:nvSpPr>
        <p:spPr>
          <a:xfrm>
            <a:off x="7207019" y="3429001"/>
            <a:ext cx="4224469" cy="1754326"/>
          </a:xfrm>
          <a:prstGeom prst="rect">
            <a:avLst/>
          </a:prstGeom>
          <a:noFill/>
        </p:spPr>
        <p:txBody>
          <a:bodyPr wrap="square">
            <a:spAutoFit/>
          </a:bodyPr>
          <a:lstStyle/>
          <a:p>
            <a:pPr defTabSz="914377">
              <a:defRPr/>
            </a:pPr>
            <a:r>
              <a:rPr lang="fi-FI" sz="1600" b="1">
                <a:solidFill>
                  <a:prstClr val="white"/>
                </a:solidFill>
                <a:latin typeface="Verdana" panose="020B0604030504040204" pitchFamily="34" charset="0"/>
                <a:ea typeface="Verdana" panose="020B0604030504040204" pitchFamily="34" charset="0"/>
              </a:rPr>
              <a:t>Suurin osa pienehköjä yrityksiä:</a:t>
            </a:r>
          </a:p>
          <a:p>
            <a:pPr defTabSz="914377">
              <a:defRPr/>
            </a:pPr>
            <a:endParaRPr lang="fi-FI" sz="800" b="1">
              <a:solidFill>
                <a:prstClr val="white"/>
              </a:solidFill>
              <a:latin typeface="Verdana" panose="020B0604030504040204" pitchFamily="34" charset="0"/>
              <a:ea typeface="Verdana" panose="020B0604030504040204" pitchFamily="34" charset="0"/>
            </a:endParaRPr>
          </a:p>
          <a:p>
            <a:pPr marL="228594" indent="-228594" defTabSz="914377">
              <a:buFontTx/>
              <a:buChar char="-"/>
              <a:defRPr/>
            </a:pPr>
            <a:r>
              <a:rPr lang="fi-FI" sz="1600" b="1">
                <a:solidFill>
                  <a:prstClr val="white"/>
                </a:solidFill>
                <a:latin typeface="Verdana" panose="020B0604030504040204" pitchFamily="34" charset="0"/>
                <a:ea typeface="Verdana" panose="020B0604030504040204" pitchFamily="34" charset="0"/>
              </a:rPr>
              <a:t>vähintään 150 työntekijää:</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alle 2 % jäsenyrityksistä</a:t>
            </a:r>
          </a:p>
          <a:p>
            <a:pPr marL="228594" indent="-228594" defTabSz="914377">
              <a:buFontTx/>
              <a:buChar char="-"/>
              <a:defRPr/>
            </a:pPr>
            <a:endParaRPr lang="fi-FI" sz="1200" b="1">
              <a:solidFill>
                <a:prstClr val="white"/>
              </a:solidFill>
              <a:latin typeface="Verdana" panose="020B0604030504040204" pitchFamily="34" charset="0"/>
              <a:ea typeface="Verdana" panose="020B0604030504040204" pitchFamily="34" charset="0"/>
            </a:endParaRPr>
          </a:p>
          <a:p>
            <a:pPr marL="228594" indent="-228594" defTabSz="914377">
              <a:buFontTx/>
              <a:buChar char="-"/>
              <a:defRPr/>
            </a:pPr>
            <a:r>
              <a:rPr lang="fi-FI" sz="1600" b="1">
                <a:solidFill>
                  <a:prstClr val="white"/>
                </a:solidFill>
                <a:latin typeface="Verdana" panose="020B0604030504040204" pitchFamily="34" charset="0"/>
                <a:ea typeface="Verdana" panose="020B0604030504040204" pitchFamily="34" charset="0"/>
              </a:rPr>
              <a:t>enintään 10 työntekijää: </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n. 84 % jäsenyrityksistä</a:t>
            </a:r>
          </a:p>
          <a:p>
            <a:pPr marL="228594" indent="-228594" defTabSz="914377">
              <a:buFontTx/>
              <a:buChar char="-"/>
              <a:defRPr/>
            </a:pPr>
            <a:endParaRPr lang="fi-FI" sz="800" b="1">
              <a:solidFill>
                <a:prstClr val="white"/>
              </a:solidFill>
              <a:latin typeface="Verdana" panose="020B0604030504040204" pitchFamily="34" charset="0"/>
              <a:ea typeface="Verdana" panose="020B0604030504040204" pitchFamily="34" charset="0"/>
            </a:endParaRPr>
          </a:p>
        </p:txBody>
      </p:sp>
      <p:sp>
        <p:nvSpPr>
          <p:cNvPr id="2" name="Vuokaaviosymboli: Yhdistäminen 1">
            <a:extLst>
              <a:ext uri="{FF2B5EF4-FFF2-40B4-BE49-F238E27FC236}">
                <a16:creationId xmlns:a16="http://schemas.microsoft.com/office/drawing/2014/main" id="{B7C11383-BFCF-8A94-0550-DE878F422FC2}"/>
              </a:ext>
            </a:extLst>
          </p:cNvPr>
          <p:cNvSpPr/>
          <p:nvPr/>
        </p:nvSpPr>
        <p:spPr>
          <a:xfrm rot="5400000" flipV="1">
            <a:off x="6624059" y="1284780"/>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5" name="Vuokaaviosymboli: Yhdistäminen 4">
            <a:extLst>
              <a:ext uri="{FF2B5EF4-FFF2-40B4-BE49-F238E27FC236}">
                <a16:creationId xmlns:a16="http://schemas.microsoft.com/office/drawing/2014/main" id="{BA2585A7-C336-2CC8-3A05-33D324BBDEE1}"/>
              </a:ext>
            </a:extLst>
          </p:cNvPr>
          <p:cNvSpPr/>
          <p:nvPr/>
        </p:nvSpPr>
        <p:spPr>
          <a:xfrm rot="5400000" flipV="1">
            <a:off x="6665135" y="3749528"/>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Vuokaaviosymboli: Yhdistäminen 9">
            <a:extLst>
              <a:ext uri="{FF2B5EF4-FFF2-40B4-BE49-F238E27FC236}">
                <a16:creationId xmlns:a16="http://schemas.microsoft.com/office/drawing/2014/main" id="{122686C0-AEFA-892C-778D-8D0584D68AF4}"/>
              </a:ext>
            </a:extLst>
          </p:cNvPr>
          <p:cNvSpPr/>
          <p:nvPr/>
        </p:nvSpPr>
        <p:spPr>
          <a:xfrm rot="10800000" flipV="1">
            <a:off x="7632171" y="5189283"/>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8" name="Tekstiruutu 7">
            <a:extLst>
              <a:ext uri="{FF2B5EF4-FFF2-40B4-BE49-F238E27FC236}">
                <a16:creationId xmlns:a16="http://schemas.microsoft.com/office/drawing/2014/main" id="{079CFD5A-8709-F396-982A-6D12B6858302}"/>
              </a:ext>
            </a:extLst>
          </p:cNvPr>
          <p:cNvSpPr txBox="1"/>
          <p:nvPr/>
        </p:nvSpPr>
        <p:spPr>
          <a:xfrm>
            <a:off x="1055440" y="5673715"/>
            <a:ext cx="10081120" cy="666977"/>
          </a:xfrm>
          <a:prstGeom prst="rect">
            <a:avLst/>
          </a:prstGeom>
          <a:noFill/>
        </p:spPr>
        <p:txBody>
          <a:bodyPr wrap="square" rtlCol="0">
            <a:spAutoFit/>
          </a:bodyPr>
          <a:lstStyle/>
          <a:p>
            <a:r>
              <a:rPr lang="fi-FI" sz="1867" b="1">
                <a:solidFill>
                  <a:schemeClr val="accent5">
                    <a:lumMod val="75000"/>
                  </a:schemeClr>
                </a:solidFill>
                <a:latin typeface="Verdana" panose="020B0604030504040204" pitchFamily="34" charset="0"/>
                <a:ea typeface="Verdana" panose="020B0604030504040204" pitchFamily="34" charset="0"/>
              </a:rPr>
              <a:t>Paljon pieniä keittiöitä. Merkitys ruokahävikkiin ja sen vähentämiskeinoihin?</a:t>
            </a:r>
          </a:p>
        </p:txBody>
      </p:sp>
    </p:spTree>
    <p:extLst>
      <p:ext uri="{BB962C8B-B14F-4D97-AF65-F5344CB8AC3E}">
        <p14:creationId xmlns:p14="http://schemas.microsoft.com/office/powerpoint/2010/main" val="282417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57A40B3B-731F-6916-4C82-10469AE17FBB}"/>
              </a:ext>
            </a:extLst>
          </p:cNvPr>
          <p:cNvPicPr>
            <a:picLocks noGrp="1" noChangeAspect="1"/>
          </p:cNvPicPr>
          <p:nvPr>
            <p:ph idx="1"/>
          </p:nvPr>
        </p:nvPicPr>
        <p:blipFill>
          <a:blip r:embed="rId2"/>
          <a:stretch>
            <a:fillRect/>
          </a:stretch>
        </p:blipFill>
        <p:spPr>
          <a:xfrm>
            <a:off x="4880364" y="519039"/>
            <a:ext cx="5068309" cy="5819923"/>
          </a:xfrm>
          <a:prstGeom prst="rect">
            <a:avLst/>
          </a:prstGeom>
        </p:spPr>
      </p:pic>
      <p:sp>
        <p:nvSpPr>
          <p:cNvPr id="3" name="Tekstin paikkamerkki 2">
            <a:extLst>
              <a:ext uri="{FF2B5EF4-FFF2-40B4-BE49-F238E27FC236}">
                <a16:creationId xmlns:a16="http://schemas.microsoft.com/office/drawing/2014/main" id="{D737593A-31EA-CE99-1F57-4684FB174A5E}"/>
              </a:ext>
            </a:extLst>
          </p:cNvPr>
          <p:cNvSpPr>
            <a:spLocks noGrp="1"/>
          </p:cNvSpPr>
          <p:nvPr>
            <p:ph type="body" sz="half" idx="2"/>
          </p:nvPr>
        </p:nvSpPr>
        <p:spPr>
          <a:xfrm>
            <a:off x="609602" y="1604797"/>
            <a:ext cx="4011084" cy="4521368"/>
          </a:xfrm>
        </p:spPr>
        <p:txBody>
          <a:bodyPr>
            <a:normAutofit/>
          </a:bodyPr>
          <a:lstStyle/>
          <a:p>
            <a:r>
              <a:rPr lang="fi-FI" sz="2133">
                <a:latin typeface="+mj-lt"/>
              </a:rPr>
              <a:t>Ohje (pdf, 2021) on MaRan jäsensivuilla suomeksi ja englanniksi.</a:t>
            </a:r>
          </a:p>
          <a:p>
            <a:endParaRPr lang="fi-FI" sz="1200">
              <a:latin typeface="+mj-lt"/>
            </a:endParaRPr>
          </a:p>
          <a:p>
            <a:r>
              <a:rPr lang="fi-FI" sz="2133">
                <a:latin typeface="+mj-lt"/>
              </a:rPr>
              <a:t>Laadintaan osallistui jäsenyritysten edustajia:</a:t>
            </a:r>
          </a:p>
          <a:p>
            <a:r>
              <a:rPr lang="fi-FI">
                <a:latin typeface="+mj-lt"/>
              </a:rPr>
              <a:t>Compass Group FS Finland, </a:t>
            </a:r>
            <a:br>
              <a:rPr lang="fi-FI">
                <a:latin typeface="+mj-lt"/>
              </a:rPr>
            </a:br>
            <a:r>
              <a:rPr lang="fi-FI">
                <a:latin typeface="+mj-lt"/>
              </a:rPr>
              <a:t>Food &amp; </a:t>
            </a:r>
            <a:r>
              <a:rPr lang="fi-FI" err="1">
                <a:latin typeface="+mj-lt"/>
              </a:rPr>
              <a:t>Events</a:t>
            </a:r>
            <a:r>
              <a:rPr lang="fi-FI">
                <a:latin typeface="+mj-lt"/>
              </a:rPr>
              <a:t> / </a:t>
            </a:r>
            <a:r>
              <a:rPr lang="fi-FI" err="1">
                <a:latin typeface="+mj-lt"/>
              </a:rPr>
              <a:t>Restel</a:t>
            </a:r>
            <a:r>
              <a:rPr lang="fi-FI">
                <a:latin typeface="+mj-lt"/>
              </a:rPr>
              <a:t>, </a:t>
            </a:r>
            <a:br>
              <a:rPr lang="fi-FI">
                <a:latin typeface="+mj-lt"/>
              </a:rPr>
            </a:br>
            <a:r>
              <a:rPr lang="fi-FI">
                <a:latin typeface="+mj-lt"/>
              </a:rPr>
              <a:t>Hesburger / </a:t>
            </a:r>
            <a:r>
              <a:rPr lang="fi-FI" err="1">
                <a:latin typeface="+mj-lt"/>
              </a:rPr>
              <a:t>Burger</a:t>
            </a:r>
            <a:r>
              <a:rPr lang="fi-FI">
                <a:latin typeface="+mj-lt"/>
              </a:rPr>
              <a:t>-In Oy, </a:t>
            </a:r>
            <a:br>
              <a:rPr lang="fi-FI">
                <a:latin typeface="+mj-lt"/>
              </a:rPr>
            </a:br>
            <a:r>
              <a:rPr lang="fi-FI">
                <a:latin typeface="+mj-lt"/>
              </a:rPr>
              <a:t>ISS Palvelut Oy, </a:t>
            </a:r>
            <a:r>
              <a:rPr lang="fi-FI" err="1">
                <a:latin typeface="+mj-lt"/>
              </a:rPr>
              <a:t>Sodexo</a:t>
            </a:r>
            <a:r>
              <a:rPr lang="fi-FI">
                <a:latin typeface="+mj-lt"/>
              </a:rPr>
              <a:t>, </a:t>
            </a:r>
            <a:br>
              <a:rPr lang="fi-FI">
                <a:latin typeface="+mj-lt"/>
              </a:rPr>
            </a:br>
            <a:r>
              <a:rPr lang="fi-FI">
                <a:latin typeface="+mj-lt"/>
              </a:rPr>
              <a:t>SOK MaRa-ketjuohjaus, </a:t>
            </a:r>
            <a:br>
              <a:rPr lang="fi-FI">
                <a:latin typeface="+mj-lt"/>
              </a:rPr>
            </a:br>
            <a:r>
              <a:rPr lang="fi-FI" err="1">
                <a:latin typeface="+mj-lt"/>
              </a:rPr>
              <a:t>Unica</a:t>
            </a:r>
            <a:r>
              <a:rPr lang="fi-FI">
                <a:latin typeface="+mj-lt"/>
              </a:rPr>
              <a:t> ravintolat </a:t>
            </a:r>
            <a:br>
              <a:rPr lang="fi-FI">
                <a:latin typeface="+mj-lt"/>
              </a:rPr>
            </a:br>
            <a:r>
              <a:rPr lang="fi-FI">
                <a:latin typeface="+mj-lt"/>
              </a:rPr>
              <a:t>+ ulkojäsenenä Kespro. </a:t>
            </a:r>
          </a:p>
          <a:p>
            <a:endParaRPr lang="fi-FI"/>
          </a:p>
        </p:txBody>
      </p:sp>
      <p:sp>
        <p:nvSpPr>
          <p:cNvPr id="4" name="Tekstin paikkamerkki 3">
            <a:extLst>
              <a:ext uri="{FF2B5EF4-FFF2-40B4-BE49-F238E27FC236}">
                <a16:creationId xmlns:a16="http://schemas.microsoft.com/office/drawing/2014/main" id="{7EA7F75F-3B7D-7BEB-3D08-8F45B10C39D3}"/>
              </a:ext>
            </a:extLst>
          </p:cNvPr>
          <p:cNvSpPr>
            <a:spLocks noGrp="1"/>
          </p:cNvSpPr>
          <p:nvPr>
            <p:ph type="body" sz="quarter" idx="11"/>
          </p:nvPr>
        </p:nvSpPr>
        <p:spPr>
          <a:xfrm>
            <a:off x="609600" y="398698"/>
            <a:ext cx="4247797" cy="1036401"/>
          </a:xfrm>
        </p:spPr>
        <p:txBody>
          <a:bodyPr>
            <a:noAutofit/>
          </a:bodyPr>
          <a:lstStyle/>
          <a:p>
            <a:r>
              <a:rPr lang="fi-FI" sz="3200"/>
              <a:t>1. MaRan </a:t>
            </a:r>
            <a:br>
              <a:rPr lang="fi-FI" sz="3200"/>
            </a:br>
            <a:r>
              <a:rPr lang="fi-FI" sz="3200"/>
              <a:t>ruokahävikkiohje</a:t>
            </a:r>
          </a:p>
        </p:txBody>
      </p:sp>
      <p:sp>
        <p:nvSpPr>
          <p:cNvPr id="5" name="Dian numeron paikkamerkki 4">
            <a:extLst>
              <a:ext uri="{FF2B5EF4-FFF2-40B4-BE49-F238E27FC236}">
                <a16:creationId xmlns:a16="http://schemas.microsoft.com/office/drawing/2014/main" id="{437F0DAB-9EFC-63F6-52D1-20BBB0998214}"/>
              </a:ext>
            </a:extLst>
          </p:cNvPr>
          <p:cNvSpPr>
            <a:spLocks noGrp="1"/>
          </p:cNvSpPr>
          <p:nvPr>
            <p:ph type="sldNum" sz="quarter" idx="4"/>
          </p:nvPr>
        </p:nvSpPr>
        <p:spPr/>
        <p:txBody>
          <a:bodyPr/>
          <a:lstStyle/>
          <a:p>
            <a:fld id="{9064E2CB-33B7-40EE-A85A-9A3259854675}" type="slidenum">
              <a:rPr lang="fi-FI" smtClean="0"/>
              <a:pPr/>
              <a:t>6</a:t>
            </a:fld>
            <a:endParaRPr lang="fi-FI"/>
          </a:p>
        </p:txBody>
      </p:sp>
    </p:spTree>
    <p:extLst>
      <p:ext uri="{BB962C8B-B14F-4D97-AF65-F5344CB8AC3E}">
        <p14:creationId xmlns:p14="http://schemas.microsoft.com/office/powerpoint/2010/main" val="26782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p:txBody>
          <a:bodyPr>
            <a:normAutofit/>
          </a:bodyPr>
          <a:lstStyle/>
          <a:p>
            <a:r>
              <a:rPr lang="fi-FI"/>
              <a:t>MaRan ruokahävikkiohje: sisältö</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7</a:t>
            </a:fld>
            <a:endParaRPr lang="fi-FI"/>
          </a:p>
        </p:txBody>
      </p:sp>
      <p:sp>
        <p:nvSpPr>
          <p:cNvPr id="6" name="Tekstiruutu 5">
            <a:extLst>
              <a:ext uri="{FF2B5EF4-FFF2-40B4-BE49-F238E27FC236}">
                <a16:creationId xmlns:a16="http://schemas.microsoft.com/office/drawing/2014/main" id="{209059ED-D0AD-AC3D-DE54-44FB2AD21FA9}"/>
              </a:ext>
            </a:extLst>
          </p:cNvPr>
          <p:cNvSpPr txBox="1"/>
          <p:nvPr/>
        </p:nvSpPr>
        <p:spPr>
          <a:xfrm>
            <a:off x="945467" y="1467680"/>
            <a:ext cx="4984916" cy="6001643"/>
          </a:xfrm>
          <a:prstGeom prst="rect">
            <a:avLst/>
          </a:prstGeom>
          <a:noFill/>
        </p:spPr>
        <p:txBody>
          <a:bodyPr wrap="square">
            <a:spAutoFit/>
          </a:bodyPr>
          <a:lstStyle/>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Mitä ruoka­hävikki on?</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Paljonko hävikkiä ravintoloissa syntyy?</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Hävikin mittaaminen ja seuranta</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Hävikin arvon seuraaminen</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Miten päästä käsiksi hävikin perussyihin?</a:t>
            </a:r>
          </a:p>
          <a:p>
            <a:pPr marL="380990" indent="-380990">
              <a:buFont typeface="Arial" panose="020B0604020202020204" pitchFamily="34" charset="0"/>
              <a:buChar char="•"/>
            </a:pPr>
            <a:r>
              <a:rPr lang="fi-FI" sz="2400"/>
              <a:t>Ruoan menekin arviointi</a:t>
            </a:r>
          </a:p>
          <a:p>
            <a:pPr marL="380990" indent="-380990">
              <a:buFont typeface="Arial" panose="020B0604020202020204" pitchFamily="34" charset="0"/>
              <a:buChar char="•"/>
            </a:pPr>
            <a:r>
              <a:rPr lang="fi-FI" sz="2400"/>
              <a:t>Ruokalista</a:t>
            </a:r>
          </a:p>
          <a:p>
            <a:pPr marL="380990" indent="-380990">
              <a:buFont typeface="Arial" panose="020B0604020202020204" pitchFamily="34" charset="0"/>
              <a:buChar char="•"/>
            </a:pPr>
            <a:r>
              <a:rPr lang="fi-FI" sz="2400"/>
              <a:t>Reseptiikka ja tuotantoprosessi</a:t>
            </a:r>
          </a:p>
          <a:p>
            <a:pPr marL="380990" indent="-380990">
              <a:buFont typeface="Arial" panose="020B0604020202020204" pitchFamily="34" charset="0"/>
              <a:buChar char="•"/>
            </a:pPr>
            <a:r>
              <a:rPr lang="fi-FI" sz="2400"/>
              <a:t>Hankinnat</a:t>
            </a:r>
          </a:p>
          <a:p>
            <a:pPr marL="380990" indent="-380990">
              <a:buFont typeface="Arial" panose="020B0604020202020204" pitchFamily="34" charset="0"/>
              <a:buChar char="•"/>
            </a:pPr>
            <a:r>
              <a:rPr lang="fi-FI" sz="2400"/>
              <a:t>Varastointi</a:t>
            </a:r>
          </a:p>
          <a:p>
            <a:endParaRPr lang="fi-FI" sz="2400"/>
          </a:p>
          <a:p>
            <a:pPr marL="380990" indent="-380990">
              <a:buFont typeface="Arial" panose="020B0604020202020204" pitchFamily="34" charset="0"/>
              <a:buChar char="•"/>
            </a:pPr>
            <a:endParaRPr lang="fi-FI" sz="2400">
              <a:ea typeface="Calibri" panose="020F0502020204030204" pitchFamily="34" charset="0"/>
              <a:cs typeface="Times New Roman" panose="02020603050405020304" pitchFamily="18" charset="0"/>
            </a:endParaRPr>
          </a:p>
          <a:p>
            <a:endParaRPr lang="fi-FI" sz="2400">
              <a:ea typeface="Calibri" panose="020F0502020204030204" pitchFamily="34" charset="0"/>
              <a:cs typeface="Times New Roman" panose="02020603050405020304" pitchFamily="18" charset="0"/>
            </a:endParaRPr>
          </a:p>
          <a:p>
            <a:endParaRPr lang="fi-FI" sz="2400">
              <a:ea typeface="Calibri" panose="020F0502020204030204" pitchFamily="34" charset="0"/>
              <a:cs typeface="Times New Roman" panose="02020603050405020304" pitchFamily="18" charset="0"/>
            </a:endParaRPr>
          </a:p>
        </p:txBody>
      </p:sp>
      <p:sp>
        <p:nvSpPr>
          <p:cNvPr id="10" name="Tekstiruutu 9">
            <a:extLst>
              <a:ext uri="{FF2B5EF4-FFF2-40B4-BE49-F238E27FC236}">
                <a16:creationId xmlns:a16="http://schemas.microsoft.com/office/drawing/2014/main" id="{B5D1171E-81C1-8594-ED62-8DE121CDFC28}"/>
              </a:ext>
            </a:extLst>
          </p:cNvPr>
          <p:cNvSpPr txBox="1"/>
          <p:nvPr/>
        </p:nvSpPr>
        <p:spPr>
          <a:xfrm>
            <a:off x="6261621" y="1467680"/>
            <a:ext cx="5499009" cy="2677656"/>
          </a:xfrm>
          <a:prstGeom prst="rect">
            <a:avLst/>
          </a:prstGeom>
          <a:noFill/>
        </p:spPr>
        <p:txBody>
          <a:bodyPr wrap="square">
            <a:spAutoFit/>
          </a:bodyPr>
          <a:lstStyle/>
          <a:p>
            <a:pPr marL="380990" indent="-380990">
              <a:buFont typeface="Arial" panose="020B0604020202020204" pitchFamily="34" charset="0"/>
              <a:buChar char="•"/>
            </a:pPr>
            <a:r>
              <a:rPr lang="fi-FI" sz="2400"/>
              <a:t>Valmistus</a:t>
            </a:r>
          </a:p>
          <a:p>
            <a:pPr marL="380990" indent="-380990">
              <a:buFont typeface="Arial" panose="020B0604020202020204" pitchFamily="34" charset="0"/>
              <a:buChar char="•"/>
            </a:pPr>
            <a:r>
              <a:rPr lang="fi-FI" sz="2400"/>
              <a:t>Tarjoilu</a:t>
            </a:r>
          </a:p>
          <a:p>
            <a:pPr marL="380990" indent="-380990">
              <a:buFont typeface="Arial" panose="020B0604020202020204" pitchFamily="34" charset="0"/>
              <a:buChar char="•"/>
            </a:pPr>
            <a:r>
              <a:rPr lang="fi-FI" sz="2400"/>
              <a:t>Asiakkaan odotukset ja valintojen ohjaaminen</a:t>
            </a:r>
          </a:p>
          <a:p>
            <a:pPr marL="380990" indent="-380990">
              <a:buFont typeface="Arial" panose="020B0604020202020204" pitchFamily="34" charset="0"/>
              <a:buChar char="•"/>
            </a:pPr>
            <a:r>
              <a:rPr lang="fi-FI" sz="2400"/>
              <a:t>Viestintä ja näkyvyys</a:t>
            </a:r>
          </a:p>
          <a:p>
            <a:pPr marL="380990" indent="-380990">
              <a:buFont typeface="Arial" panose="020B0604020202020204" pitchFamily="34" charset="0"/>
              <a:buChar char="•"/>
            </a:pPr>
            <a:r>
              <a:rPr lang="fi-FI" sz="2400"/>
              <a:t>Henkilöstö</a:t>
            </a:r>
          </a:p>
          <a:p>
            <a:pPr marL="380990" indent="-380990">
              <a:buFont typeface="Arial" panose="020B0604020202020204" pitchFamily="34" charset="0"/>
              <a:buChar char="•"/>
            </a:pPr>
            <a:r>
              <a:rPr lang="fi-FI" sz="2400"/>
              <a:t>Ylijäämäruoan hyödyntäminen</a:t>
            </a:r>
          </a:p>
        </p:txBody>
      </p:sp>
      <p:sp>
        <p:nvSpPr>
          <p:cNvPr id="8" name="Tekstiruutu 7">
            <a:extLst>
              <a:ext uri="{FF2B5EF4-FFF2-40B4-BE49-F238E27FC236}">
                <a16:creationId xmlns:a16="http://schemas.microsoft.com/office/drawing/2014/main" id="{32DCCE49-D3EB-4FF8-940E-9F91F5CB4946}"/>
              </a:ext>
            </a:extLst>
          </p:cNvPr>
          <p:cNvSpPr txBox="1"/>
          <p:nvPr/>
        </p:nvSpPr>
        <p:spPr>
          <a:xfrm>
            <a:off x="6864086" y="4433332"/>
            <a:ext cx="4224468" cy="1405256"/>
          </a:xfrm>
          <a:prstGeom prst="rect">
            <a:avLst/>
          </a:prstGeom>
          <a:noFill/>
          <a:ln>
            <a:solidFill>
              <a:schemeClr val="accent5">
                <a:lumMod val="60000"/>
                <a:lumOff val="40000"/>
              </a:schemeClr>
            </a:solidFill>
          </a:ln>
        </p:spPr>
        <p:txBody>
          <a:bodyPr wrap="square" rtlCol="0">
            <a:spAutoFit/>
          </a:bodyPr>
          <a:lstStyle/>
          <a:p>
            <a:r>
              <a:rPr lang="fi-FI" sz="2133">
                <a:solidFill>
                  <a:schemeClr val="accent5">
                    <a:lumMod val="75000"/>
                  </a:schemeClr>
                </a:solidFill>
              </a:rPr>
              <a:t>Sisältää tekstin lisäksi pohdintakysymyksiä, vinkkilistoja ja ”huoneentauluja” esim. keittiön seinälle laitettavaksi</a:t>
            </a:r>
          </a:p>
        </p:txBody>
      </p:sp>
      <p:sp>
        <p:nvSpPr>
          <p:cNvPr id="9" name="Vuokaaviosymboli: Yhdistäminen 8">
            <a:extLst>
              <a:ext uri="{FF2B5EF4-FFF2-40B4-BE49-F238E27FC236}">
                <a16:creationId xmlns:a16="http://schemas.microsoft.com/office/drawing/2014/main" id="{C730C320-0B79-A370-FE27-029D19A49A20}"/>
              </a:ext>
            </a:extLst>
          </p:cNvPr>
          <p:cNvSpPr/>
          <p:nvPr/>
        </p:nvSpPr>
        <p:spPr>
          <a:xfrm rot="5400000" flipV="1">
            <a:off x="6111630" y="4896832"/>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2888649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02F276CB-593E-19AE-B17F-3817E2118247}"/>
              </a:ext>
            </a:extLst>
          </p:cNvPr>
          <p:cNvSpPr>
            <a:spLocks noGrp="1"/>
          </p:cNvSpPr>
          <p:nvPr>
            <p:ph type="body" sz="quarter" idx="11"/>
          </p:nvPr>
        </p:nvSpPr>
        <p:spPr>
          <a:xfrm>
            <a:off x="609601" y="398698"/>
            <a:ext cx="4149044" cy="2233748"/>
          </a:xfrm>
        </p:spPr>
        <p:txBody>
          <a:bodyPr>
            <a:normAutofit/>
          </a:bodyPr>
          <a:lstStyle/>
          <a:p>
            <a:r>
              <a:rPr lang="fi-FI"/>
              <a:t>2. Elintarvikealan materiaali-tehokkuuden sitoumus</a:t>
            </a:r>
          </a:p>
        </p:txBody>
      </p:sp>
      <p:sp>
        <p:nvSpPr>
          <p:cNvPr id="5" name="Dian numeron paikkamerkki 4">
            <a:extLst>
              <a:ext uri="{FF2B5EF4-FFF2-40B4-BE49-F238E27FC236}">
                <a16:creationId xmlns:a16="http://schemas.microsoft.com/office/drawing/2014/main" id="{EA1969F1-04B2-F376-DF41-0503AC29CFEB}"/>
              </a:ext>
            </a:extLst>
          </p:cNvPr>
          <p:cNvSpPr>
            <a:spLocks noGrp="1"/>
          </p:cNvSpPr>
          <p:nvPr>
            <p:ph type="sldNum" sz="quarter" idx="4"/>
          </p:nvPr>
        </p:nvSpPr>
        <p:spPr/>
        <p:txBody>
          <a:bodyPr/>
          <a:lstStyle/>
          <a:p>
            <a:fld id="{9064E2CB-33B7-40EE-A85A-9A3259854675}" type="slidenum">
              <a:rPr lang="fi-FI" smtClean="0"/>
              <a:pPr/>
              <a:t>8</a:t>
            </a:fld>
            <a:endParaRPr lang="fi-FI"/>
          </a:p>
        </p:txBody>
      </p:sp>
      <p:pic>
        <p:nvPicPr>
          <p:cNvPr id="6" name="Kuva 5">
            <a:hlinkClick r:id="rId2"/>
            <a:extLst>
              <a:ext uri="{FF2B5EF4-FFF2-40B4-BE49-F238E27FC236}">
                <a16:creationId xmlns:a16="http://schemas.microsoft.com/office/drawing/2014/main" id="{2D14392D-608F-2AE5-7317-73AB23521525}"/>
              </a:ext>
            </a:extLst>
          </p:cNvPr>
          <p:cNvPicPr>
            <a:picLocks noChangeAspect="1"/>
          </p:cNvPicPr>
          <p:nvPr/>
        </p:nvPicPr>
        <p:blipFill rotWithShape="1">
          <a:blip r:embed="rId3">
            <a:extLst>
              <a:ext uri="{28A0092B-C50C-407E-A947-70E740481C1C}">
                <a14:useLocalDpi xmlns:a14="http://schemas.microsoft.com/office/drawing/2010/main" val="0"/>
              </a:ext>
            </a:extLst>
          </a:blip>
          <a:srcRect l="34661" t="283" r="84" b="-283"/>
          <a:stretch/>
        </p:blipFill>
        <p:spPr>
          <a:xfrm>
            <a:off x="4479857" y="428325"/>
            <a:ext cx="7102543" cy="5335184"/>
          </a:xfrm>
          <a:prstGeom prst="rect">
            <a:avLst/>
          </a:prstGeom>
        </p:spPr>
      </p:pic>
    </p:spTree>
    <p:extLst>
      <p:ext uri="{BB962C8B-B14F-4D97-AF65-F5344CB8AC3E}">
        <p14:creationId xmlns:p14="http://schemas.microsoft.com/office/powerpoint/2010/main" val="274881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7192FD7-B15B-4CC3-9ECF-772618129133}"/>
              </a:ext>
            </a:extLst>
          </p:cNvPr>
          <p:cNvSpPr>
            <a:spLocks noGrp="1"/>
          </p:cNvSpPr>
          <p:nvPr>
            <p:ph sz="quarter" idx="10"/>
          </p:nvPr>
        </p:nvSpPr>
        <p:spPr>
          <a:xfrm>
            <a:off x="609600" y="1220755"/>
            <a:ext cx="6722195" cy="4752479"/>
          </a:xfrm>
        </p:spPr>
        <p:txBody>
          <a:bodyPr>
            <a:normAutofit fontScale="92500" lnSpcReduction="10000"/>
          </a:bodyPr>
          <a:lstStyle/>
          <a:p>
            <a:pPr>
              <a:lnSpc>
                <a:spcPct val="107000"/>
              </a:lnSpc>
              <a:spcAft>
                <a:spcPts val="1067"/>
              </a:spcAft>
            </a:pPr>
            <a:r>
              <a:rPr lang="fi-FI">
                <a:solidFill>
                  <a:srgbClr val="212529"/>
                </a:solidFill>
                <a:cs typeface="Times New Roman" panose="02020603050405020304" pitchFamily="18" charset="0"/>
              </a:rPr>
              <a:t>Elintarvikealan materiaalitehokkuuden sitoumus on valtiovallan ja elinkeinoelämän välinen </a:t>
            </a:r>
            <a:br>
              <a:rPr lang="fi-FI">
                <a:solidFill>
                  <a:srgbClr val="212529"/>
                </a:solidFill>
                <a:cs typeface="Times New Roman" panose="02020603050405020304" pitchFamily="18" charset="0"/>
              </a:rPr>
            </a:br>
            <a:r>
              <a:rPr lang="fi-FI">
                <a:solidFill>
                  <a:srgbClr val="212529"/>
                </a:solidFill>
                <a:cs typeface="Times New Roman" panose="02020603050405020304" pitchFamily="18" charset="0"/>
              </a:rPr>
              <a:t>vapaaehtoinen sitoumus, joka tähtää ympäristöystävälliseen ja kannattavaan toimintaan. </a:t>
            </a:r>
          </a:p>
          <a:p>
            <a:pPr marL="1066773" lvl="1" indent="-457189">
              <a:buFont typeface="+mj-lt"/>
              <a:buAutoNum type="arabicPeriod"/>
            </a:pPr>
            <a:endParaRPr lang="fi-FI" sz="1467"/>
          </a:p>
          <a:p>
            <a:pPr>
              <a:lnSpc>
                <a:spcPct val="107000"/>
              </a:lnSpc>
              <a:spcAft>
                <a:spcPts val="1067"/>
              </a:spcAft>
            </a:pPr>
            <a:r>
              <a:rPr lang="fi-FI">
                <a:solidFill>
                  <a:srgbClr val="212529"/>
                </a:solidFill>
                <a:cs typeface="Times New Roman" panose="02020603050405020304" pitchFamily="18" charset="0"/>
              </a:rPr>
              <a:t>MaRan jäsenyritys voi osallistua sitoumukseen omalla yrityskohtaisella sitoumuksellaan. Siinä </a:t>
            </a:r>
            <a:r>
              <a:rPr lang="fi-FI" b="1">
                <a:solidFill>
                  <a:srgbClr val="212529"/>
                </a:solidFill>
                <a:cs typeface="Times New Roman" panose="02020603050405020304" pitchFamily="18" charset="0"/>
              </a:rPr>
              <a:t>yritys sitoutuu tekemään konkreettisia materiaalitehokkuustoimia</a:t>
            </a:r>
            <a:r>
              <a:rPr lang="fi-FI">
                <a:solidFill>
                  <a:srgbClr val="212529"/>
                </a:solidFill>
                <a:cs typeface="Times New Roman" panose="02020603050405020304" pitchFamily="18" charset="0"/>
              </a:rPr>
              <a:t> ja raportoimaan tuloksista vuosittain.</a:t>
            </a:r>
            <a:endParaRPr lang="fi-FI">
              <a:cs typeface="Times New Roman" panose="02020603050405020304" pitchFamily="18" charset="0"/>
            </a:endParaRPr>
          </a:p>
          <a:p>
            <a:endParaRPr lang="fi-FI"/>
          </a:p>
        </p:txBody>
      </p:sp>
      <p:sp>
        <p:nvSpPr>
          <p:cNvPr id="3" name="Tekstin paikkamerkki 2">
            <a:extLst>
              <a:ext uri="{FF2B5EF4-FFF2-40B4-BE49-F238E27FC236}">
                <a16:creationId xmlns:a16="http://schemas.microsoft.com/office/drawing/2014/main" id="{40139D8C-7C59-49F3-B4F3-AB345EC355C5}"/>
              </a:ext>
            </a:extLst>
          </p:cNvPr>
          <p:cNvSpPr>
            <a:spLocks noGrp="1"/>
          </p:cNvSpPr>
          <p:nvPr>
            <p:ph type="body" sz="quarter" idx="11"/>
          </p:nvPr>
        </p:nvSpPr>
        <p:spPr/>
        <p:txBody>
          <a:bodyPr/>
          <a:lstStyle/>
          <a:p>
            <a:r>
              <a:rPr lang="fi-FI"/>
              <a:t>Mikä sitoumus on?</a:t>
            </a:r>
          </a:p>
        </p:txBody>
      </p:sp>
      <p:sp>
        <p:nvSpPr>
          <p:cNvPr id="4" name="Dian numeron paikkamerkki 3">
            <a:extLst>
              <a:ext uri="{FF2B5EF4-FFF2-40B4-BE49-F238E27FC236}">
                <a16:creationId xmlns:a16="http://schemas.microsoft.com/office/drawing/2014/main" id="{B2AF3258-4610-47B7-B18F-F587CA521CF1}"/>
              </a:ext>
            </a:extLst>
          </p:cNvPr>
          <p:cNvSpPr>
            <a:spLocks noGrp="1"/>
          </p:cNvSpPr>
          <p:nvPr>
            <p:ph type="sldNum" sz="quarter" idx="4"/>
          </p:nvPr>
        </p:nvSpPr>
        <p:spPr/>
        <p:txBody>
          <a:bodyPr/>
          <a:lstStyle/>
          <a:p>
            <a:fld id="{9064E2CB-33B7-40EE-A85A-9A3259854675}" type="slidenum">
              <a:rPr lang="fi-FI" smtClean="0"/>
              <a:pPr/>
              <a:t>9</a:t>
            </a:fld>
            <a:endParaRPr lang="fi-FI"/>
          </a:p>
        </p:txBody>
      </p:sp>
      <p:sp>
        <p:nvSpPr>
          <p:cNvPr id="7" name="Tekstin paikkamerkki 6">
            <a:extLst>
              <a:ext uri="{FF2B5EF4-FFF2-40B4-BE49-F238E27FC236}">
                <a16:creationId xmlns:a16="http://schemas.microsoft.com/office/drawing/2014/main" id="{612F21D8-A959-C0C3-4570-7935220BE734}"/>
              </a:ext>
            </a:extLst>
          </p:cNvPr>
          <p:cNvSpPr txBox="1">
            <a:spLocks/>
          </p:cNvSpPr>
          <p:nvPr/>
        </p:nvSpPr>
        <p:spPr>
          <a:xfrm>
            <a:off x="609602" y="2662074"/>
            <a:ext cx="4011084" cy="34640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i-FI" sz="4267"/>
          </a:p>
        </p:txBody>
      </p:sp>
      <p:sp>
        <p:nvSpPr>
          <p:cNvPr id="8" name="Suorakulmio: Pyöristetyt kulmat 7">
            <a:extLst>
              <a:ext uri="{FF2B5EF4-FFF2-40B4-BE49-F238E27FC236}">
                <a16:creationId xmlns:a16="http://schemas.microsoft.com/office/drawing/2014/main" id="{AD6D6F5B-E823-991C-A5C5-AC4408636B8D}"/>
              </a:ext>
            </a:extLst>
          </p:cNvPr>
          <p:cNvSpPr/>
          <p:nvPr/>
        </p:nvSpPr>
        <p:spPr>
          <a:xfrm>
            <a:off x="7696091" y="912939"/>
            <a:ext cx="4073557" cy="4752477"/>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Tekstiruutu 8">
            <a:extLst>
              <a:ext uri="{FF2B5EF4-FFF2-40B4-BE49-F238E27FC236}">
                <a16:creationId xmlns:a16="http://schemas.microsoft.com/office/drawing/2014/main" id="{833BF917-72E2-DC47-AB07-78AD2432E479}"/>
              </a:ext>
            </a:extLst>
          </p:cNvPr>
          <p:cNvSpPr txBox="1"/>
          <p:nvPr/>
        </p:nvSpPr>
        <p:spPr>
          <a:xfrm>
            <a:off x="7824192" y="1205264"/>
            <a:ext cx="3882984" cy="3704412"/>
          </a:xfrm>
          <a:prstGeom prst="rect">
            <a:avLst/>
          </a:prstGeom>
          <a:noFill/>
        </p:spPr>
        <p:txBody>
          <a:bodyPr wrap="square">
            <a:spAutoFit/>
          </a:bodyPr>
          <a:lstStyle/>
          <a:p>
            <a:pPr defTabSz="914377">
              <a:defRPr/>
            </a:pPr>
            <a:r>
              <a:rPr lang="fi-FI" sz="1867" b="1">
                <a:solidFill>
                  <a:prstClr val="white"/>
                </a:solidFill>
                <a:latin typeface="Verdana" panose="020B0604030504040204" pitchFamily="34" charset="0"/>
                <a:ea typeface="Verdana" panose="020B0604030504040204" pitchFamily="34" charset="0"/>
              </a:rPr>
              <a:t>Sitoumuksen päätavoitteet:</a:t>
            </a:r>
          </a:p>
          <a:p>
            <a:pPr defTabSz="914377">
              <a:defRPr/>
            </a:pPr>
            <a:endParaRPr lang="fi-FI" sz="1467" b="1">
              <a:solidFill>
                <a:prstClr val="white"/>
              </a:solidFill>
              <a:latin typeface="Verdana" panose="020B0604030504040204" pitchFamily="34" charset="0"/>
              <a:ea typeface="Verdana" panose="020B0604030504040204" pitchFamily="34" charset="0"/>
            </a:endParaRPr>
          </a:p>
          <a:p>
            <a:pPr marL="304792" indent="-304792" defTabSz="914377">
              <a:buFont typeface="+mj-lt"/>
              <a:buAutoNum type="arabicPeriod"/>
              <a:defRPr/>
            </a:pPr>
            <a:r>
              <a:rPr lang="fi-FI" sz="1867" b="1">
                <a:solidFill>
                  <a:prstClr val="white"/>
                </a:solidFill>
                <a:latin typeface="Verdana" panose="020B0604030504040204" pitchFamily="34" charset="0"/>
                <a:ea typeface="Verdana" panose="020B0604030504040204" pitchFamily="34" charset="0"/>
              </a:rPr>
              <a:t>materiaalitehokkuudella parempaa kannattavuutta ja kestävyyttä </a:t>
            </a:r>
          </a:p>
          <a:p>
            <a:pPr marL="304792" indent="-304792" defTabSz="914377">
              <a:buFont typeface="+mj-lt"/>
              <a:buAutoNum type="arabicPeriod"/>
              <a:defRPr/>
            </a:pPr>
            <a:endParaRPr lang="fi-FI" sz="1467" b="1">
              <a:solidFill>
                <a:prstClr val="white"/>
              </a:solidFill>
              <a:latin typeface="Verdana" panose="020B0604030504040204" pitchFamily="34" charset="0"/>
              <a:ea typeface="Verdana" panose="020B0604030504040204" pitchFamily="34" charset="0"/>
            </a:endParaRPr>
          </a:p>
          <a:p>
            <a:pPr marL="304792" indent="-304792" defTabSz="914377">
              <a:buFont typeface="+mj-lt"/>
              <a:buAutoNum type="arabicPeriod"/>
              <a:defRPr/>
            </a:pPr>
            <a:r>
              <a:rPr lang="fi-FI" sz="1867" b="1">
                <a:solidFill>
                  <a:prstClr val="white"/>
                </a:solidFill>
                <a:latin typeface="Verdana" panose="020B0604030504040204" pitchFamily="34" charset="0"/>
                <a:ea typeface="Verdana" panose="020B0604030504040204" pitchFamily="34" charset="0"/>
              </a:rPr>
              <a:t>tietoisuus materiaali-tehokkuuden mahdollisuuksista ja keinoista lisääntyy elintarvikeketjussa ja kuluttajien keskuudessa</a:t>
            </a:r>
          </a:p>
        </p:txBody>
      </p:sp>
      <p:sp>
        <p:nvSpPr>
          <p:cNvPr id="5" name="Vuokaaviosymboli: Yhdistäminen 4">
            <a:extLst>
              <a:ext uri="{FF2B5EF4-FFF2-40B4-BE49-F238E27FC236}">
                <a16:creationId xmlns:a16="http://schemas.microsoft.com/office/drawing/2014/main" id="{2CAF094F-6F49-CD73-AE60-B63061611F97}"/>
              </a:ext>
            </a:extLst>
          </p:cNvPr>
          <p:cNvSpPr/>
          <p:nvPr/>
        </p:nvSpPr>
        <p:spPr>
          <a:xfrm rot="5400000" flipV="1">
            <a:off x="7296134" y="1686989"/>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1696936169"/>
      </p:ext>
    </p:extLst>
  </p:cSld>
  <p:clrMapOvr>
    <a:masterClrMapping/>
  </p:clrMapOvr>
</p:sld>
</file>

<file path=ppt/theme/theme1.xml><?xml version="1.0" encoding="utf-8"?>
<a:theme xmlns:a="http://schemas.openxmlformats.org/drawingml/2006/main" name="Kansi">
  <a:themeElements>
    <a:clrScheme name="LUKE2022">
      <a:dk1>
        <a:srgbClr val="000000"/>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CC0082"/>
      </a:accent6>
      <a:hlink>
        <a:srgbClr val="E07400"/>
      </a:hlink>
      <a:folHlink>
        <a:srgbClr val="000000"/>
      </a:folHlink>
    </a:clrScheme>
    <a:fontScheme name="Luke UUS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6"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Luke_FI_10_06_2022.pptx" id="{A87D7598-B1E2-4696-AD72-8DAD4E1DBEE8}" vid="{FE22677A-7291-407E-A871-12285711D9DC}"/>
    </a:ext>
  </a:extLst>
</a:theme>
</file>

<file path=ppt/theme/theme2.xml><?xml version="1.0" encoding="utf-8"?>
<a:theme xmlns:a="http://schemas.openxmlformats.org/drawingml/2006/main" name="Sisältö">
  <a:themeElements>
    <a:clrScheme name="LUKE2022">
      <a:dk1>
        <a:srgbClr val="000000"/>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CC0082"/>
      </a:accent6>
      <a:hlink>
        <a:srgbClr val="E07400"/>
      </a:hlink>
      <a:folHlink>
        <a:srgbClr val="000000"/>
      </a:folHlink>
    </a:clrScheme>
    <a:fontScheme name="Luke UUS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ke_FI_10_06_2022.pptx" id="{A87D7598-B1E2-4696-AD72-8DAD4E1DBEE8}" vid="{613B37CF-9768-4DD4-AA3E-2075F26B5F33}"/>
    </a:ext>
  </a:extLst>
</a:theme>
</file>

<file path=ppt/theme/theme3.xml><?xml version="1.0" encoding="utf-8"?>
<a:theme xmlns:a="http://schemas.openxmlformats.org/drawingml/2006/main" name="Välilehti">
  <a:themeElements>
    <a:clrScheme name="LUKE">
      <a:dk1>
        <a:srgbClr val="000000"/>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E13C98"/>
      </a:accent6>
      <a:hlink>
        <a:srgbClr val="E07400"/>
      </a:hlink>
      <a:folHlink>
        <a:srgbClr val="868C93"/>
      </a:folHlink>
    </a:clrScheme>
    <a:fontScheme name="LUK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ke_FI_10_06_2022.pptx" id="{A87D7598-B1E2-4696-AD72-8DAD4E1DBEE8}" vid="{BEED2AF3-67F2-4C4A-8C0A-48204944E252}"/>
    </a:ext>
  </a:extLst>
</a:theme>
</file>

<file path=ppt/theme/theme4.xml><?xml version="1.0" encoding="utf-8"?>
<a:theme xmlns:a="http://schemas.openxmlformats.org/drawingml/2006/main" name="1_Välilehti">
  <a:themeElements>
    <a:clrScheme name="LUKE UUSI RAIKAS">
      <a:dk1>
        <a:srgbClr val="626B7A"/>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E13C98"/>
      </a:accent6>
      <a:hlink>
        <a:srgbClr val="E07400"/>
      </a:hlink>
      <a:folHlink>
        <a:srgbClr val="868C93"/>
      </a:folHlink>
    </a:clrScheme>
    <a:fontScheme name="Luke UUS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ke_FI_10_06_2022.pptx" id="{A87D7598-B1E2-4696-AD72-8DAD4E1DBEE8}" vid="{49CE61B5-A78B-471C-9662-AF7223615584}"/>
    </a:ext>
  </a:extLst>
</a:theme>
</file>

<file path=ppt/theme/theme5.xml><?xml version="1.0" encoding="utf-8"?>
<a:theme xmlns:a="http://schemas.openxmlformats.org/drawingml/2006/main" name="Content solid background">
  <a:themeElements>
    <a:clrScheme name="Luke 2">
      <a:dk1>
        <a:srgbClr val="54585A"/>
      </a:dk1>
      <a:lt1>
        <a:sysClr val="window" lastClr="FFFFFF"/>
      </a:lt1>
      <a:dk2>
        <a:srgbClr val="54585A"/>
      </a:dk2>
      <a:lt2>
        <a:srgbClr val="FFFFFF"/>
      </a:lt2>
      <a:accent1>
        <a:srgbClr val="FF8200"/>
      </a:accent1>
      <a:accent2>
        <a:srgbClr val="00B5E2"/>
      </a:accent2>
      <a:accent3>
        <a:srgbClr val="0033A0"/>
      </a:accent3>
      <a:accent4>
        <a:srgbClr val="78BE20"/>
      </a:accent4>
      <a:accent5>
        <a:srgbClr val="E10098"/>
      </a:accent5>
      <a:accent6>
        <a:srgbClr val="7F3F98"/>
      </a:accent6>
      <a:hlink>
        <a:srgbClr val="FF8200"/>
      </a:hlink>
      <a:folHlink>
        <a:srgbClr val="4C4C4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Luke_esityspohja_widesc_EN.pptx" id="{D80B5BF6-A562-4B73-B69F-D174F78E52F4}" vid="{F49E073C-7AC5-42AA-938C-6E6EE7C9185C}"/>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08734f-fdb2-4262-afbb-d86ba593d53a">
      <Terms xmlns="http://schemas.microsoft.com/office/infopath/2007/PartnerControls"/>
    </lcf76f155ced4ddcb4097134ff3c332f>
    <TaxCatchAll xmlns="5ea187da-7189-4aac-9e8a-80f8e2f4dbf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9123A50867AA4CAA89EFF12C1A0909" ma:contentTypeVersion="8" ma:contentTypeDescription="Create a new document." ma:contentTypeScope="" ma:versionID="7738589787aec629d77d1dd7d808f2f1">
  <xsd:schema xmlns:xsd="http://www.w3.org/2001/XMLSchema" xmlns:xs="http://www.w3.org/2001/XMLSchema" xmlns:p="http://schemas.microsoft.com/office/2006/metadata/properties" xmlns:ns2="4f08734f-fdb2-4262-afbb-d86ba593d53a" xmlns:ns3="5ea187da-7189-4aac-9e8a-80f8e2f4dbfe" targetNamespace="http://schemas.microsoft.com/office/2006/metadata/properties" ma:root="true" ma:fieldsID="984fbb70e8d5fcf2a91f871656a1a125" ns2:_="" ns3:_="">
    <xsd:import namespace="4f08734f-fdb2-4262-afbb-d86ba593d53a"/>
    <xsd:import namespace="5ea187da-7189-4aac-9e8a-80f8e2f4dbf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8734f-fdb2-4262-afbb-d86ba593d5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95fa535-6bc0-41a5-b9d9-f1c35ec2e0d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a187da-7189-4aac-9e8a-80f8e2f4dbf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4a61508-6d07-4ea6-bb48-e58e0d67269e}" ma:internalName="TaxCatchAll" ma:showField="CatchAllData" ma:web="5ea187da-7189-4aac-9e8a-80f8e2f4db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DA3FB7-59D5-4257-8986-1EAAC5F34ECC}">
  <ds:schemaRef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4f08734f-fdb2-4262-afbb-d86ba593d53a"/>
    <ds:schemaRef ds:uri="http://schemas.microsoft.com/office/infopath/2007/PartnerControls"/>
    <ds:schemaRef ds:uri="5ea187da-7189-4aac-9e8a-80f8e2f4dbfe"/>
    <ds:schemaRef ds:uri="http://www.w3.org/XML/1998/namespace"/>
    <ds:schemaRef ds:uri="http://purl.org/dc/dcmitype/"/>
  </ds:schemaRefs>
</ds:datastoreItem>
</file>

<file path=customXml/itemProps2.xml><?xml version="1.0" encoding="utf-8"?>
<ds:datastoreItem xmlns:ds="http://schemas.openxmlformats.org/officeDocument/2006/customXml" ds:itemID="{8533DA9E-C124-4191-8944-3BAF1543ACAB}">
  <ds:schemaRefs>
    <ds:schemaRef ds:uri="http://schemas.microsoft.com/sharepoint/v3/contenttype/forms"/>
  </ds:schemaRefs>
</ds:datastoreItem>
</file>

<file path=customXml/itemProps3.xml><?xml version="1.0" encoding="utf-8"?>
<ds:datastoreItem xmlns:ds="http://schemas.openxmlformats.org/officeDocument/2006/customXml" ds:itemID="{CEA9CAAD-99F9-4D76-9440-54D71A859085}">
  <ds:schemaRefs>
    <ds:schemaRef ds:uri="4f08734f-fdb2-4262-afbb-d86ba593d53a"/>
    <ds:schemaRef ds:uri="5ea187da-7189-4aac-9e8a-80f8e2f4db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c14dfa4-c0fc-4725-9f04-76a443deb095}" enabled="0" method="" siteId="{7c14dfa4-c0fc-4725-9f04-76a443deb095}" removed="1"/>
</clbl:labelList>
</file>

<file path=docProps/app.xml><?xml version="1.0" encoding="utf-8"?>
<Properties xmlns="http://schemas.openxmlformats.org/officeDocument/2006/extended-properties" xmlns:vt="http://schemas.openxmlformats.org/officeDocument/2006/docPropsVTypes">
  <Template>Luke_FI_10_06_2022</Template>
  <TotalTime>453</TotalTime>
  <Words>1704</Words>
  <Application>Microsoft Office PowerPoint</Application>
  <PresentationFormat>Widescreen</PresentationFormat>
  <Paragraphs>238</Paragraphs>
  <Slides>31</Slides>
  <Notes>13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31</vt:i4>
      </vt:variant>
    </vt:vector>
  </HeadingPairs>
  <TitlesOfParts>
    <vt:vector size="44" baseType="lpstr">
      <vt:lpstr>Arial</vt:lpstr>
      <vt:lpstr>Barlow</vt:lpstr>
      <vt:lpstr>Calibri</vt:lpstr>
      <vt:lpstr>Calibri Light</vt:lpstr>
      <vt:lpstr>Segoe UI</vt:lpstr>
      <vt:lpstr>Symbol</vt:lpstr>
      <vt:lpstr>Verdana</vt:lpstr>
      <vt:lpstr>Kansi</vt:lpstr>
      <vt:lpstr>Sisältö</vt:lpstr>
      <vt:lpstr>Välilehti</vt:lpstr>
      <vt:lpstr>1_Välilehti</vt:lpstr>
      <vt:lpstr>Content solid background</vt:lpstr>
      <vt:lpstr>Office-teema</vt:lpstr>
      <vt:lpstr> Vauhtia ravintoloiden ruokahävikin vähentämiseen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Ajankohtaista elintarvikejätteestä Määrä, alkuperä Uusi jätelaki Hävikkitiekartta Ravintolafoorumi</vt:lpstr>
      <vt:lpstr>UNEP Raportti Food Waste Index </vt:lpstr>
      <vt:lpstr>Tulokset ravitsemispalveluista 2020 </vt:lpstr>
      <vt:lpstr>Jätelaki ja asetus: Elintarvikejätteen määrän vähentäminen https://ym.fi/jatteet/jatelaki  </vt:lpstr>
      <vt:lpstr>Uusi jäteasetus: Kirjanpito ja tietojen antaminen elintarvikejätteestä</vt:lpstr>
      <vt:lpstr>PowerPoint Presentation</vt:lpstr>
      <vt:lpstr>PowerPoint Presentation</vt:lpstr>
      <vt:lpstr>Ravintolafoorumi – tutkittua tietoa ruokahävikistä ravitsemispalveluille </vt:lpstr>
      <vt:lpstr>Ruokahävikkitiekartta https://ruokahavikkitiekartta.fi/ </vt:lpstr>
      <vt:lpstr>PowerPoint Presentation</vt:lpstr>
      <vt:lpstr>Kiitos!</vt:lpstr>
      <vt:lpstr>Tulokset Hävikkityön nykytilanne  Osallistujia 22 Organisaatioita19  Työpaja 30.3.2023</vt:lpstr>
      <vt:lpstr>Toimiva hävikin hallinta, tuloksia työpajasta 30.3.2023</vt:lpstr>
      <vt:lpstr>Haasteet hävikin hallinnassa, työpaja 30.3.2023</vt:lpstr>
      <vt:lpstr>Löydä meidät verkosta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Työpaja</dc:title>
  <dc:creator>Kirsi Silvennoinen</dc:creator>
  <cp:lastModifiedBy>Kettunen Marita (LUKE)</cp:lastModifiedBy>
  <cp:revision>15</cp:revision>
  <cp:lastPrinted>2023-03-27T16:20:28Z</cp:lastPrinted>
  <dcterms:created xsi:type="dcterms:W3CDTF">2023-01-19T08:56:32Z</dcterms:created>
  <dcterms:modified xsi:type="dcterms:W3CDTF">2023-04-27T12:48:02Z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0x0101002E9123A50867AA4CAA89EFF12C1A0909</vt:lpwstr>
  </property>
  <property fmtid="{D5CDD505-2E9C-101B-9397-08002B2CF9AE}" pid="3" name="MediaServiceImageTags">
    <vt:lpwstr/>
  </property>
</Properties>
</file>