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3" r:id="rId5"/>
    <p:sldId id="270" r:id="rId6"/>
    <p:sldId id="268" r:id="rId7"/>
    <p:sldId id="265" r:id="rId8"/>
    <p:sldId id="350" r:id="rId9"/>
    <p:sldId id="349" r:id="rId10"/>
    <p:sldId id="352" r:id="rId11"/>
    <p:sldId id="261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7">
          <p15:clr>
            <a:srgbClr val="A4A3A4"/>
          </p15:clr>
        </p15:guide>
        <p15:guide id="2" pos="3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32" y="64"/>
      </p:cViewPr>
      <p:guideLst>
        <p:guide orient="horz" pos="3627"/>
        <p:guide pos="3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E9FC5A-0746-47C6-8C65-2539C4358F44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294B74-AA6C-4461-8936-5EBA20365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94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7E4F15-A485-4EC3-A386-8513F02D0C37}" type="datetimeFigureOut">
              <a:rPr lang="en-US"/>
              <a:pPr>
                <a:defRPr/>
              </a:pPr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9D0533-85FE-4295-B056-A766E1E69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24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D0533-85FE-4295-B056-A766E1E6904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UKE_kupla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9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17.9.2021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65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9462" y="1675182"/>
            <a:ext cx="4854684" cy="438188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20724" y="1675182"/>
            <a:ext cx="2512593" cy="438188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2A80A1D-0D16-44AC-916C-020B80268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292DB85-BD78-4C49-85CB-2AF19122BE30}" type="datetime1">
              <a:rPr lang="fi-FI"/>
              <a:pPr>
                <a:defRPr/>
              </a:pPr>
              <a:t>17.9.2021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6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UK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937A1AD-9024-4B44-8244-F91975300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C481155-0EBE-4C22-8A13-56C368A95E93}" type="datetime1">
              <a:rPr lang="fi-FI"/>
              <a:pPr>
                <a:defRPr/>
              </a:pPr>
              <a:t>17.9.2021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6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831BC28-0A8C-4F45-936D-FCE9876DF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4DD9DF4-C91B-49BD-91A2-D078624EBDC4}" type="datetime1">
              <a:rPr lang="fi-FI"/>
              <a:pPr>
                <a:defRPr/>
              </a:pPr>
              <a:t>17.9.2021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70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9" descr="Luke_FI_virall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1906588"/>
            <a:ext cx="3262312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CAB04AE-9B21-4194-9CDB-888104CE2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62F654A-CA97-4069-8AF3-172B61E50275}" type="datetime1">
              <a:rPr lang="fi-FI"/>
              <a:pPr>
                <a:defRPr/>
              </a:pPr>
              <a:t>17.9.2021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48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2413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/>
              <a:t>Kiitos!</a:t>
            </a:r>
          </a:p>
        </p:txBody>
      </p:sp>
      <p:pic>
        <p:nvPicPr>
          <p:cNvPr id="9" name="Picture 5" descr="Luke_FI_virall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42" y="5317588"/>
            <a:ext cx="1650046" cy="134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8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82" y="431800"/>
            <a:ext cx="8127011" cy="10382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1982" y="1704975"/>
            <a:ext cx="8127011" cy="44180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kstikehys 8"/>
          <p:cNvSpPr txBox="1">
            <a:spLocks noChangeArrowheads="1"/>
          </p:cNvSpPr>
          <p:nvPr userDrawn="1"/>
        </p:nvSpPr>
        <p:spPr bwMode="auto">
          <a:xfrm>
            <a:off x="5764213" y="6443663"/>
            <a:ext cx="1770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rgbClr val="979B9E"/>
                </a:solidFill>
              </a:rPr>
              <a:t>© Luonnonvarakeskus</a:t>
            </a:r>
          </a:p>
        </p:txBody>
      </p:sp>
      <p:pic>
        <p:nvPicPr>
          <p:cNvPr id="8" name="Picture 5" descr="Luke_FI_virall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5724525"/>
            <a:ext cx="12303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720725" y="6437313"/>
            <a:ext cx="0" cy="431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41985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2713F14-65AC-4F63-824F-326643FF7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0" y="6419850"/>
            <a:ext cx="112871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CD1440C-FAB8-4462-93BB-8682131BCA36}" type="datetime1">
              <a:rPr lang="fi-FI"/>
              <a:pPr>
                <a:defRPr/>
              </a:pPr>
              <a:t>17.9.2021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92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75167"/>
            <a:ext cx="8447314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651000"/>
            <a:ext cx="8447314" cy="43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8421929" y="6449956"/>
            <a:ext cx="447675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00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00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72877" y="6420104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eft Arrow 14"/>
          <p:cNvSpPr/>
          <p:nvPr userDrawn="1"/>
        </p:nvSpPr>
        <p:spPr>
          <a:xfrm>
            <a:off x="9315450" y="44979"/>
            <a:ext cx="287866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31340" y="9524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</a:t>
            </a:r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i-FI" sz="11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background</a:t>
            </a:r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1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43996" y="6250364"/>
            <a:ext cx="2336536" cy="478349"/>
            <a:chOff x="343996" y="4687773"/>
            <a:chExt cx="2336536" cy="358762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343996" y="4687773"/>
              <a:ext cx="499235" cy="337242"/>
              <a:chOff x="343996" y="4687773"/>
              <a:chExt cx="499235" cy="337242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343996" y="4859339"/>
                <a:ext cx="100142" cy="162730"/>
              </a:xfrm>
              <a:custGeom>
                <a:avLst/>
                <a:gdLst>
                  <a:gd name="T0" fmla="*/ 0 w 57"/>
                  <a:gd name="T1" fmla="*/ 0 h 92"/>
                  <a:gd name="T2" fmla="*/ 0 w 57"/>
                  <a:gd name="T3" fmla="*/ 73 h 92"/>
                  <a:gd name="T4" fmla="*/ 21 w 57"/>
                  <a:gd name="T5" fmla="*/ 92 h 92"/>
                  <a:gd name="T6" fmla="*/ 57 w 57"/>
                  <a:gd name="T7" fmla="*/ 91 h 92"/>
                  <a:gd name="T8" fmla="*/ 56 w 57"/>
                  <a:gd name="T9" fmla="*/ 78 h 92"/>
                  <a:gd name="T10" fmla="*/ 24 w 57"/>
                  <a:gd name="T11" fmla="*/ 78 h 92"/>
                  <a:gd name="T12" fmla="*/ 18 w 57"/>
                  <a:gd name="T13" fmla="*/ 76 h 92"/>
                  <a:gd name="T14" fmla="*/ 17 w 57"/>
                  <a:gd name="T15" fmla="*/ 71 h 92"/>
                  <a:gd name="T16" fmla="*/ 17 w 57"/>
                  <a:gd name="T17" fmla="*/ 0 h 92"/>
                  <a:gd name="T18" fmla="*/ 0 w 57"/>
                  <a:gd name="T1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92">
                    <a:moveTo>
                      <a:pt x="0" y="0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86"/>
                      <a:pt x="7" y="92"/>
                      <a:pt x="21" y="92"/>
                    </a:cubicBezTo>
                    <a:cubicBezTo>
                      <a:pt x="36" y="92"/>
                      <a:pt x="48" y="92"/>
                      <a:pt x="57" y="91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2" y="78"/>
                      <a:pt x="19" y="78"/>
                      <a:pt x="18" y="76"/>
                    </a:cubicBezTo>
                    <a:cubicBezTo>
                      <a:pt x="17" y="75"/>
                      <a:pt x="17" y="73"/>
                      <a:pt x="17" y="71"/>
                    </a:cubicBezTo>
                    <a:cubicBezTo>
                      <a:pt x="17" y="0"/>
                      <a:pt x="17" y="0"/>
                      <a:pt x="1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 userDrawn="1"/>
            </p:nvSpPr>
            <p:spPr bwMode="auto">
              <a:xfrm>
                <a:off x="451501" y="4906465"/>
                <a:ext cx="105296" cy="118550"/>
              </a:xfrm>
              <a:custGeom>
                <a:avLst/>
                <a:gdLst>
                  <a:gd name="T0" fmla="*/ 44 w 60"/>
                  <a:gd name="T1" fmla="*/ 0 h 67"/>
                  <a:gd name="T2" fmla="*/ 44 w 60"/>
                  <a:gd name="T3" fmla="*/ 46 h 67"/>
                  <a:gd name="T4" fmla="*/ 25 w 60"/>
                  <a:gd name="T5" fmla="*/ 53 h 67"/>
                  <a:gd name="T6" fmla="*/ 18 w 60"/>
                  <a:gd name="T7" fmla="*/ 51 h 67"/>
                  <a:gd name="T8" fmla="*/ 17 w 60"/>
                  <a:gd name="T9" fmla="*/ 44 h 67"/>
                  <a:gd name="T10" fmla="*/ 17 w 60"/>
                  <a:gd name="T11" fmla="*/ 0 h 67"/>
                  <a:gd name="T12" fmla="*/ 0 w 60"/>
                  <a:gd name="T13" fmla="*/ 0 h 67"/>
                  <a:gd name="T14" fmla="*/ 0 w 60"/>
                  <a:gd name="T15" fmla="*/ 49 h 67"/>
                  <a:gd name="T16" fmla="*/ 18 w 60"/>
                  <a:gd name="T17" fmla="*/ 67 h 67"/>
                  <a:gd name="T18" fmla="*/ 46 w 60"/>
                  <a:gd name="T19" fmla="*/ 56 h 67"/>
                  <a:gd name="T20" fmla="*/ 47 w 60"/>
                  <a:gd name="T21" fmla="*/ 65 h 67"/>
                  <a:gd name="T22" fmla="*/ 60 w 60"/>
                  <a:gd name="T23" fmla="*/ 65 h 67"/>
                  <a:gd name="T24" fmla="*/ 60 w 60"/>
                  <a:gd name="T25" fmla="*/ 0 h 67"/>
                  <a:gd name="T26" fmla="*/ 44 w 60"/>
                  <a:gd name="T2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67">
                    <a:moveTo>
                      <a:pt x="44" y="0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35" y="51"/>
                      <a:pt x="29" y="53"/>
                      <a:pt x="25" y="53"/>
                    </a:cubicBezTo>
                    <a:cubicBezTo>
                      <a:pt x="21" y="53"/>
                      <a:pt x="19" y="52"/>
                      <a:pt x="18" y="51"/>
                    </a:cubicBezTo>
                    <a:cubicBezTo>
                      <a:pt x="17" y="50"/>
                      <a:pt x="16" y="47"/>
                      <a:pt x="17" y="4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1"/>
                      <a:pt x="6" y="67"/>
                      <a:pt x="18" y="67"/>
                    </a:cubicBezTo>
                    <a:cubicBezTo>
                      <a:pt x="27" y="67"/>
                      <a:pt x="36" y="63"/>
                      <a:pt x="46" y="56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0"/>
                      <a:pt x="60" y="0"/>
                      <a:pt x="60" y="0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 userDrawn="1"/>
            </p:nvSpPr>
            <p:spPr bwMode="auto">
              <a:xfrm>
                <a:off x="578150" y="4859339"/>
                <a:ext cx="106769" cy="162730"/>
              </a:xfrm>
              <a:custGeom>
                <a:avLst/>
                <a:gdLst>
                  <a:gd name="T0" fmla="*/ 43 w 61"/>
                  <a:gd name="T1" fmla="*/ 92 h 92"/>
                  <a:gd name="T2" fmla="*/ 61 w 61"/>
                  <a:gd name="T3" fmla="*/ 92 h 92"/>
                  <a:gd name="T4" fmla="*/ 41 w 61"/>
                  <a:gd name="T5" fmla="*/ 62 h 92"/>
                  <a:gd name="T6" fmla="*/ 35 w 61"/>
                  <a:gd name="T7" fmla="*/ 56 h 92"/>
                  <a:gd name="T8" fmla="*/ 35 w 61"/>
                  <a:gd name="T9" fmla="*/ 55 h 92"/>
                  <a:gd name="T10" fmla="*/ 41 w 61"/>
                  <a:gd name="T11" fmla="*/ 50 h 92"/>
                  <a:gd name="T12" fmla="*/ 59 w 61"/>
                  <a:gd name="T13" fmla="*/ 27 h 92"/>
                  <a:gd name="T14" fmla="*/ 41 w 61"/>
                  <a:gd name="T15" fmla="*/ 27 h 92"/>
                  <a:gd name="T16" fmla="*/ 23 w 61"/>
                  <a:gd name="T17" fmla="*/ 50 h 92"/>
                  <a:gd name="T18" fmla="*/ 16 w 61"/>
                  <a:gd name="T19" fmla="*/ 50 h 92"/>
                  <a:gd name="T20" fmla="*/ 17 w 61"/>
                  <a:gd name="T21" fmla="*/ 39 h 92"/>
                  <a:gd name="T22" fmla="*/ 17 w 61"/>
                  <a:gd name="T23" fmla="*/ 0 h 92"/>
                  <a:gd name="T24" fmla="*/ 0 w 61"/>
                  <a:gd name="T25" fmla="*/ 0 h 92"/>
                  <a:gd name="T26" fmla="*/ 0 w 61"/>
                  <a:gd name="T27" fmla="*/ 92 h 92"/>
                  <a:gd name="T28" fmla="*/ 16 w 61"/>
                  <a:gd name="T29" fmla="*/ 92 h 92"/>
                  <a:gd name="T30" fmla="*/ 16 w 61"/>
                  <a:gd name="T31" fmla="*/ 71 h 92"/>
                  <a:gd name="T32" fmla="*/ 16 w 61"/>
                  <a:gd name="T33" fmla="*/ 61 h 92"/>
                  <a:gd name="T34" fmla="*/ 23 w 61"/>
                  <a:gd name="T35" fmla="*/ 61 h 92"/>
                  <a:gd name="T36" fmla="*/ 43 w 61"/>
                  <a:gd name="T3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92">
                    <a:moveTo>
                      <a:pt x="43" y="92"/>
                    </a:moveTo>
                    <a:cubicBezTo>
                      <a:pt x="61" y="92"/>
                      <a:pt x="61" y="92"/>
                      <a:pt x="61" y="9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39" y="59"/>
                      <a:pt x="37" y="57"/>
                      <a:pt x="35" y="56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4"/>
                      <a:pt x="39" y="52"/>
                      <a:pt x="41" y="5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47"/>
                      <a:pt x="17" y="43"/>
                      <a:pt x="17" y="3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69"/>
                      <a:pt x="16" y="65"/>
                      <a:pt x="16" y="61"/>
                    </a:cubicBezTo>
                    <a:cubicBezTo>
                      <a:pt x="23" y="61"/>
                      <a:pt x="23" y="61"/>
                      <a:pt x="23" y="61"/>
                    </a:cubicBezTo>
                    <a:lnTo>
                      <a:pt x="43" y="9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Freeform 8"/>
              <p:cNvSpPr>
                <a:spLocks noEditPoints="1"/>
              </p:cNvSpPr>
              <p:nvPr userDrawn="1"/>
            </p:nvSpPr>
            <p:spPr bwMode="auto">
              <a:xfrm>
                <a:off x="681237" y="4903519"/>
                <a:ext cx="107505" cy="121496"/>
              </a:xfrm>
              <a:custGeom>
                <a:avLst/>
                <a:gdLst>
                  <a:gd name="T0" fmla="*/ 61 w 61"/>
                  <a:gd name="T1" fmla="*/ 23 h 69"/>
                  <a:gd name="T2" fmla="*/ 54 w 61"/>
                  <a:gd name="T3" fmla="*/ 6 h 69"/>
                  <a:gd name="T4" fmla="*/ 31 w 61"/>
                  <a:gd name="T5" fmla="*/ 0 h 69"/>
                  <a:gd name="T6" fmla="*/ 7 w 61"/>
                  <a:gd name="T7" fmla="*/ 8 h 69"/>
                  <a:gd name="T8" fmla="*/ 0 w 61"/>
                  <a:gd name="T9" fmla="*/ 34 h 69"/>
                  <a:gd name="T10" fmla="*/ 7 w 61"/>
                  <a:gd name="T11" fmla="*/ 61 h 69"/>
                  <a:gd name="T12" fmla="*/ 32 w 61"/>
                  <a:gd name="T13" fmla="*/ 69 h 69"/>
                  <a:gd name="T14" fmla="*/ 59 w 61"/>
                  <a:gd name="T15" fmla="*/ 64 h 69"/>
                  <a:gd name="T16" fmla="*/ 58 w 61"/>
                  <a:gd name="T17" fmla="*/ 54 h 69"/>
                  <a:gd name="T18" fmla="*/ 34 w 61"/>
                  <a:gd name="T19" fmla="*/ 55 h 69"/>
                  <a:gd name="T20" fmla="*/ 22 w 61"/>
                  <a:gd name="T21" fmla="*/ 53 h 69"/>
                  <a:gd name="T22" fmla="*/ 17 w 61"/>
                  <a:gd name="T23" fmla="*/ 41 h 69"/>
                  <a:gd name="T24" fmla="*/ 44 w 61"/>
                  <a:gd name="T25" fmla="*/ 41 h 69"/>
                  <a:gd name="T26" fmla="*/ 61 w 61"/>
                  <a:gd name="T27" fmla="*/ 23 h 69"/>
                  <a:gd name="T28" fmla="*/ 45 w 61"/>
                  <a:gd name="T29" fmla="*/ 22 h 69"/>
                  <a:gd name="T30" fmla="*/ 39 w 61"/>
                  <a:gd name="T31" fmla="*/ 30 h 69"/>
                  <a:gd name="T32" fmla="*/ 17 w 61"/>
                  <a:gd name="T33" fmla="*/ 30 h 69"/>
                  <a:gd name="T34" fmla="*/ 20 w 61"/>
                  <a:gd name="T35" fmla="*/ 16 h 69"/>
                  <a:gd name="T36" fmla="*/ 32 w 61"/>
                  <a:gd name="T37" fmla="*/ 13 h 69"/>
                  <a:gd name="T38" fmla="*/ 42 w 61"/>
                  <a:gd name="T39" fmla="*/ 15 h 69"/>
                  <a:gd name="T40" fmla="*/ 45 w 61"/>
                  <a:gd name="T41" fmla="*/ 2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69">
                    <a:moveTo>
                      <a:pt x="61" y="23"/>
                    </a:moveTo>
                    <a:cubicBezTo>
                      <a:pt x="61" y="15"/>
                      <a:pt x="59" y="9"/>
                      <a:pt x="54" y="6"/>
                    </a:cubicBezTo>
                    <a:cubicBezTo>
                      <a:pt x="49" y="2"/>
                      <a:pt x="42" y="0"/>
                      <a:pt x="31" y="0"/>
                    </a:cubicBezTo>
                    <a:cubicBezTo>
                      <a:pt x="20" y="0"/>
                      <a:pt x="12" y="3"/>
                      <a:pt x="7" y="8"/>
                    </a:cubicBezTo>
                    <a:cubicBezTo>
                      <a:pt x="2" y="13"/>
                      <a:pt x="0" y="22"/>
                      <a:pt x="0" y="34"/>
                    </a:cubicBezTo>
                    <a:cubicBezTo>
                      <a:pt x="0" y="47"/>
                      <a:pt x="2" y="55"/>
                      <a:pt x="7" y="61"/>
                    </a:cubicBezTo>
                    <a:cubicBezTo>
                      <a:pt x="12" y="66"/>
                      <a:pt x="21" y="69"/>
                      <a:pt x="32" y="69"/>
                    </a:cubicBezTo>
                    <a:cubicBezTo>
                      <a:pt x="44" y="69"/>
                      <a:pt x="53" y="67"/>
                      <a:pt x="59" y="6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49" y="55"/>
                      <a:pt x="41" y="55"/>
                      <a:pt x="34" y="55"/>
                    </a:cubicBezTo>
                    <a:cubicBezTo>
                      <a:pt x="29" y="55"/>
                      <a:pt x="24" y="54"/>
                      <a:pt x="22" y="53"/>
                    </a:cubicBezTo>
                    <a:cubicBezTo>
                      <a:pt x="19" y="51"/>
                      <a:pt x="18" y="47"/>
                      <a:pt x="17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55" y="41"/>
                      <a:pt x="61" y="35"/>
                      <a:pt x="61" y="23"/>
                    </a:cubicBezTo>
                    <a:moveTo>
                      <a:pt x="45" y="22"/>
                    </a:moveTo>
                    <a:cubicBezTo>
                      <a:pt x="45" y="27"/>
                      <a:pt x="43" y="30"/>
                      <a:pt x="39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3"/>
                      <a:pt x="18" y="19"/>
                      <a:pt x="20" y="16"/>
                    </a:cubicBezTo>
                    <a:cubicBezTo>
                      <a:pt x="22" y="14"/>
                      <a:pt x="26" y="13"/>
                      <a:pt x="32" y="13"/>
                    </a:cubicBezTo>
                    <a:cubicBezTo>
                      <a:pt x="37" y="13"/>
                      <a:pt x="40" y="13"/>
                      <a:pt x="42" y="15"/>
                    </a:cubicBezTo>
                    <a:cubicBezTo>
                      <a:pt x="44" y="16"/>
                      <a:pt x="45" y="19"/>
                      <a:pt x="45" y="22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Freeform 9"/>
              <p:cNvSpPr>
                <a:spLocks noEditPoints="1"/>
              </p:cNvSpPr>
              <p:nvPr userDrawn="1"/>
            </p:nvSpPr>
            <p:spPr bwMode="auto">
              <a:xfrm>
                <a:off x="623803" y="4687773"/>
                <a:ext cx="219428" cy="204701"/>
              </a:xfrm>
              <a:custGeom>
                <a:avLst/>
                <a:gdLst>
                  <a:gd name="T0" fmla="*/ 65 w 125"/>
                  <a:gd name="T1" fmla="*/ 1 h 116"/>
                  <a:gd name="T2" fmla="*/ 0 w 125"/>
                  <a:gd name="T3" fmla="*/ 44 h 116"/>
                  <a:gd name="T4" fmla="*/ 13 w 125"/>
                  <a:gd name="T5" fmla="*/ 76 h 116"/>
                  <a:gd name="T6" fmla="*/ 39 w 125"/>
                  <a:gd name="T7" fmla="*/ 91 h 116"/>
                  <a:gd name="T8" fmla="*/ 39 w 125"/>
                  <a:gd name="T9" fmla="*/ 91 h 116"/>
                  <a:gd name="T10" fmla="*/ 39 w 125"/>
                  <a:gd name="T11" fmla="*/ 92 h 116"/>
                  <a:gd name="T12" fmla="*/ 39 w 125"/>
                  <a:gd name="T13" fmla="*/ 92 h 116"/>
                  <a:gd name="T14" fmla="*/ 21 w 125"/>
                  <a:gd name="T15" fmla="*/ 116 h 116"/>
                  <a:gd name="T16" fmla="*/ 30 w 125"/>
                  <a:gd name="T17" fmla="*/ 116 h 116"/>
                  <a:gd name="T18" fmla="*/ 66 w 125"/>
                  <a:gd name="T19" fmla="*/ 95 h 116"/>
                  <a:gd name="T20" fmla="*/ 124 w 125"/>
                  <a:gd name="T21" fmla="*/ 49 h 116"/>
                  <a:gd name="T22" fmla="*/ 65 w 125"/>
                  <a:gd name="T23" fmla="*/ 1 h 116"/>
                  <a:gd name="T24" fmla="*/ 82 w 125"/>
                  <a:gd name="T25" fmla="*/ 77 h 116"/>
                  <a:gd name="T26" fmla="*/ 52 w 125"/>
                  <a:gd name="T27" fmla="*/ 85 h 116"/>
                  <a:gd name="T28" fmla="*/ 70 w 125"/>
                  <a:gd name="T29" fmla="*/ 56 h 116"/>
                  <a:gd name="T30" fmla="*/ 68 w 125"/>
                  <a:gd name="T31" fmla="*/ 56 h 116"/>
                  <a:gd name="T32" fmla="*/ 41 w 125"/>
                  <a:gd name="T33" fmla="*/ 83 h 116"/>
                  <a:gd name="T34" fmla="*/ 32 w 125"/>
                  <a:gd name="T35" fmla="*/ 78 h 116"/>
                  <a:gd name="T36" fmla="*/ 35 w 125"/>
                  <a:gd name="T37" fmla="*/ 29 h 116"/>
                  <a:gd name="T38" fmla="*/ 75 w 125"/>
                  <a:gd name="T39" fmla="*/ 19 h 116"/>
                  <a:gd name="T40" fmla="*/ 99 w 125"/>
                  <a:gd name="T41" fmla="*/ 16 h 116"/>
                  <a:gd name="T42" fmla="*/ 82 w 125"/>
                  <a:gd name="T43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16">
                    <a:moveTo>
                      <a:pt x="65" y="1"/>
                    </a:moveTo>
                    <a:cubicBezTo>
                      <a:pt x="30" y="0"/>
                      <a:pt x="1" y="19"/>
                      <a:pt x="0" y="44"/>
                    </a:cubicBezTo>
                    <a:cubicBezTo>
                      <a:pt x="0" y="56"/>
                      <a:pt x="3" y="67"/>
                      <a:pt x="13" y="76"/>
                    </a:cubicBezTo>
                    <a:cubicBezTo>
                      <a:pt x="26" y="89"/>
                      <a:pt x="39" y="91"/>
                      <a:pt x="39" y="91"/>
                    </a:cubicBezTo>
                    <a:cubicBezTo>
                      <a:pt x="39" y="91"/>
                      <a:pt x="39" y="91"/>
                      <a:pt x="39" y="91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8" y="93"/>
                      <a:pt x="21" y="116"/>
                      <a:pt x="21" y="116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9" y="109"/>
                      <a:pt x="60" y="95"/>
                      <a:pt x="66" y="95"/>
                    </a:cubicBezTo>
                    <a:cubicBezTo>
                      <a:pt x="104" y="94"/>
                      <a:pt x="124" y="70"/>
                      <a:pt x="124" y="49"/>
                    </a:cubicBezTo>
                    <a:cubicBezTo>
                      <a:pt x="125" y="24"/>
                      <a:pt x="100" y="3"/>
                      <a:pt x="65" y="1"/>
                    </a:cubicBezTo>
                    <a:close/>
                    <a:moveTo>
                      <a:pt x="82" y="77"/>
                    </a:moveTo>
                    <a:cubicBezTo>
                      <a:pt x="74" y="83"/>
                      <a:pt x="62" y="86"/>
                      <a:pt x="52" y="85"/>
                    </a:cubicBezTo>
                    <a:cubicBezTo>
                      <a:pt x="60" y="71"/>
                      <a:pt x="70" y="56"/>
                      <a:pt x="70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5" y="59"/>
                      <a:pt x="52" y="69"/>
                      <a:pt x="41" y="83"/>
                    </a:cubicBezTo>
                    <a:cubicBezTo>
                      <a:pt x="37" y="82"/>
                      <a:pt x="34" y="80"/>
                      <a:pt x="32" y="78"/>
                    </a:cubicBezTo>
                    <a:cubicBezTo>
                      <a:pt x="17" y="65"/>
                      <a:pt x="20" y="41"/>
                      <a:pt x="35" y="29"/>
                    </a:cubicBezTo>
                    <a:cubicBezTo>
                      <a:pt x="47" y="19"/>
                      <a:pt x="62" y="19"/>
                      <a:pt x="75" y="19"/>
                    </a:cubicBezTo>
                    <a:cubicBezTo>
                      <a:pt x="89" y="19"/>
                      <a:pt x="99" y="16"/>
                      <a:pt x="99" y="16"/>
                    </a:cubicBezTo>
                    <a:cubicBezTo>
                      <a:pt x="99" y="16"/>
                      <a:pt x="108" y="56"/>
                      <a:pt x="82" y="77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7" name="Picture 2" descr="C:\Essi yleiset\LUKE töitä\Powerpoint-pohjat\Esityspohja 2019\c_natural_resources_grey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700" y="4932696"/>
              <a:ext cx="1754832" cy="113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70" y="6457047"/>
            <a:ext cx="742071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17.9.2021</a:t>
            </a:fld>
            <a:endParaRPr lang="fi-FI" dirty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6" y="6118578"/>
            <a:ext cx="474173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8161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9262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828675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17.9.2021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419850"/>
            <a:ext cx="3119438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16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3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9262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828675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17.9.2021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419850"/>
            <a:ext cx="3119438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89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9262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828675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17.9.2021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419850"/>
            <a:ext cx="3119438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65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4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9262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828675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17.9.2021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419850"/>
            <a:ext cx="3119438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67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9262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828675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17.9.2021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419850"/>
            <a:ext cx="3119438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17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UKE_kupla_orang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9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17.9.2021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94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K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595F7A0-B1BC-49C5-B96E-2E527968A3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E948F04-9F99-4818-A695-679B8EF17C98}" type="datetime1">
              <a:rPr lang="fi-FI"/>
              <a:pPr>
                <a:defRPr/>
              </a:pPr>
              <a:t>17.9.2021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2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UKE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689811"/>
            <a:ext cx="3775800" cy="436725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9811"/>
            <a:ext cx="3615946" cy="436725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296FC99-62BC-4FD6-91C5-E0F368A1B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7265C59-F197-43D7-B116-186ED066248B}" type="datetime1">
              <a:rPr lang="fi-FI"/>
              <a:pPr>
                <a:defRPr/>
              </a:pPr>
              <a:t>17.9.2021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6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0725" y="1704975"/>
            <a:ext cx="754380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20725" y="431800"/>
            <a:ext cx="75438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0" y="6419850"/>
            <a:ext cx="112871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2AAED01-D84A-4DED-9C75-BDB283C7AE3B}" type="datetime1">
              <a:rPr lang="fi-FI"/>
              <a:pPr>
                <a:defRPr/>
              </a:pPr>
              <a:t>17.9.2021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419850"/>
            <a:ext cx="3119438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41985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5210350-72D7-4E1F-88CE-C802F25CF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20725" y="6437313"/>
            <a:ext cx="0" cy="431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kstikehys 8"/>
          <p:cNvSpPr txBox="1">
            <a:spLocks noChangeArrowheads="1"/>
          </p:cNvSpPr>
          <p:nvPr/>
        </p:nvSpPr>
        <p:spPr bwMode="auto">
          <a:xfrm>
            <a:off x="5764213" y="6443703"/>
            <a:ext cx="1770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rgbClr val="979B9E"/>
                </a:solidFill>
              </a:rPr>
              <a:t>© Luonnonvarakeskus</a:t>
            </a:r>
          </a:p>
        </p:txBody>
      </p:sp>
      <p:pic>
        <p:nvPicPr>
          <p:cNvPr id="14" name="Picture 5" descr="Luke_FI_virall_RGB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5759450"/>
            <a:ext cx="1230155" cy="100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4" r:id="rId3"/>
    <p:sldLayoutId id="2147483842" r:id="rId4"/>
    <p:sldLayoutId id="2147483841" r:id="rId5"/>
    <p:sldLayoutId id="2147483865" r:id="rId6"/>
    <p:sldLayoutId id="2147483861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66" r:id="rId15"/>
    <p:sldLayoutId id="2147483868" r:id="rId1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irsi.silvennoinen@luke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luke.fi/ravintolafoorumi/lukeloki-2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12956" y="2166731"/>
            <a:ext cx="5805575" cy="13699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Kirsi Silvennoinen</a:t>
            </a:r>
          </a:p>
          <a:p>
            <a:pPr marL="0" indent="0">
              <a:buNone/>
            </a:pPr>
            <a:r>
              <a:rPr lang="fi-FI" dirty="0" err="1">
                <a:hlinkClick r:id="rId3"/>
              </a:rPr>
              <a:t>kirsi.silvennoinen@luke.fi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+ 358 29 532 6540</a:t>
            </a:r>
          </a:p>
          <a:p>
            <a:pPr marL="0" indent="0">
              <a:buNone/>
            </a:pPr>
            <a:r>
              <a:rPr lang="fi-FI" dirty="0">
                <a:hlinkClick r:id="rId4"/>
              </a:rPr>
              <a:t>https://www.luke.fi/ravintolafoorumi/lukeloki-2/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54539" y="1757680"/>
            <a:ext cx="8159063" cy="409051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fi-FI" dirty="0"/>
            </a:br>
            <a:r>
              <a:rPr lang="fi-FI" dirty="0"/>
              <a:t>Työkalu ruokahävikin mittaamiseen ravitsemispalveluille: </a:t>
            </a:r>
            <a:r>
              <a:rPr lang="fi-FI" dirty="0" err="1"/>
              <a:t>Lukeloki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    </a:t>
            </a:r>
            <a:br>
              <a:rPr lang="fi-FI" dirty="0"/>
            </a:br>
            <a:endParaRPr lang="fi-FI" dirty="0"/>
          </a:p>
        </p:txBody>
      </p:sp>
      <p:pic>
        <p:nvPicPr>
          <p:cNvPr id="1026" name="Picture 2" descr="C:\Users\mto48\Documents\Esitykset 2019\Mikkeli_toukokuu\Lukeloki_kuv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56" y="3819941"/>
            <a:ext cx="6290944" cy="29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2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0725" y="431801"/>
            <a:ext cx="7543800" cy="792316"/>
          </a:xfrm>
        </p:spPr>
        <p:txBody>
          <a:bodyPr/>
          <a:lstStyle/>
          <a:p>
            <a:r>
              <a:rPr lang="fi-FI" dirty="0"/>
              <a:t>Miksi vähentää hävikkiä ravitsemispalveluissa?</a:t>
            </a:r>
            <a:br>
              <a:rPr lang="fi-FI" dirty="0">
                <a:solidFill>
                  <a:schemeClr val="tx2"/>
                </a:solidFill>
              </a:rPr>
            </a:b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720724" y="1224118"/>
            <a:ext cx="7904411" cy="4930646"/>
          </a:xfrm>
        </p:spPr>
        <p:txBody>
          <a:bodyPr/>
          <a:lstStyle/>
          <a:p>
            <a:r>
              <a:rPr lang="fi-FI" sz="2200" dirty="0"/>
              <a:t>Hävikkiä syntyy ravitsemispalveluista merkittävästi n. 15-20% valmistetusta ruoasta</a:t>
            </a:r>
          </a:p>
          <a:p>
            <a:r>
              <a:rPr lang="fi-FI" sz="2200" dirty="0"/>
              <a:t>Ruokakasvatus ja ruoan arvostus: koulut ym.</a:t>
            </a:r>
          </a:p>
          <a:p>
            <a:r>
              <a:rPr lang="fi-FI" sz="2200" dirty="0"/>
              <a:t>Vaikutukset ravitsemukseen:</a:t>
            </a:r>
          </a:p>
          <a:p>
            <a:pPr lvl="1"/>
            <a:r>
              <a:rPr lang="fi-FI" sz="2200" dirty="0"/>
              <a:t>Välttämättömien ravintoaineiden saanti: energia, vitamiinit</a:t>
            </a:r>
          </a:p>
          <a:p>
            <a:pPr lvl="1"/>
            <a:r>
              <a:rPr lang="fi-FI" sz="2200" dirty="0"/>
              <a:t>Salaatti, vihannekset, hedelmät</a:t>
            </a:r>
          </a:p>
          <a:p>
            <a:pPr lvl="1"/>
            <a:r>
              <a:rPr lang="fi-FI" sz="2200" dirty="0"/>
              <a:t>Erityisesti sairaalat, vanhainkodit, päiväkodit</a:t>
            </a:r>
          </a:p>
          <a:p>
            <a:r>
              <a:rPr lang="fi-FI" sz="2200" dirty="0"/>
              <a:t>Ruokahävikki yhteensä n 60 milj. kiloa, 10 % vähennys n. 6 milj. kiloa:</a:t>
            </a:r>
          </a:p>
          <a:p>
            <a:pPr lvl="1"/>
            <a:r>
              <a:rPr lang="fi-FI" sz="2200" dirty="0"/>
              <a:t>Kustannussäästöt, voisiko ostaa laadukkaampaa ruokaa?</a:t>
            </a:r>
          </a:p>
          <a:p>
            <a:r>
              <a:rPr lang="fi-FI" sz="2200" dirty="0"/>
              <a:t>Työvoiman kuormituksen vähentäminen, työturvallisuus</a:t>
            </a:r>
          </a:p>
          <a:p>
            <a:r>
              <a:rPr lang="fi-FI" sz="2200" dirty="0"/>
              <a:t>Ympäristövaikutukset </a:t>
            </a:r>
          </a:p>
          <a:p>
            <a:pPr lvl="1">
              <a:buNone/>
            </a:pPr>
            <a:endParaRPr lang="fi-FI" sz="2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0541D9-3CEE-4922-9318-FB06F0F7DA6F}" type="datetime1">
              <a:rPr lang="fi-FI" smtClean="0"/>
              <a:pPr>
                <a:defRPr/>
              </a:pPr>
              <a:t>17.9.2021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6551A-E52C-4483-823D-8EE291715CC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82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8494" y="564401"/>
            <a:ext cx="8127011" cy="925186"/>
          </a:xfrm>
        </p:spPr>
        <p:txBody>
          <a:bodyPr/>
          <a:lstStyle/>
          <a:p>
            <a:r>
              <a:rPr lang="fi-FI" sz="2800" dirty="0"/>
              <a:t>Hävikin mittaus </a:t>
            </a:r>
            <a:r>
              <a:rPr lang="fi-FI" sz="2800" dirty="0" err="1"/>
              <a:t>Lukelokilla</a:t>
            </a:r>
            <a:r>
              <a:rPr lang="fi-FI" sz="2800" dirty="0"/>
              <a:t>:</a:t>
            </a:r>
            <a:br>
              <a:rPr lang="fi-FI" sz="2800" dirty="0"/>
            </a:br>
            <a:r>
              <a:rPr lang="fi-FI" sz="2800" dirty="0"/>
              <a:t>Vain mittaamalla voi hävikkiä seurata luotettavasti!</a:t>
            </a:r>
            <a:br>
              <a:rPr lang="fi-FI" sz="2800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1982" y="1740310"/>
            <a:ext cx="8347553" cy="4382678"/>
          </a:xfrm>
        </p:spPr>
        <p:txBody>
          <a:bodyPr/>
          <a:lstStyle/>
          <a:p>
            <a:r>
              <a:rPr lang="fi-FI" sz="2200" dirty="0"/>
              <a:t>Hävikkiä voidaan seurata linjasto- ja annosravintoloissa</a:t>
            </a:r>
          </a:p>
          <a:p>
            <a:r>
              <a:rPr lang="fi-FI" sz="2200" dirty="0"/>
              <a:t>Mittauskohde:</a:t>
            </a:r>
          </a:p>
          <a:p>
            <a:pPr lvl="1"/>
            <a:r>
              <a:rPr lang="fi-FI" sz="2200" dirty="0"/>
              <a:t>Ruokahävikki: Tarjoilu- ja keittiöhävikki sekä asiakkaiden lautastähteet</a:t>
            </a:r>
          </a:p>
          <a:p>
            <a:pPr lvl="1"/>
            <a:r>
              <a:rPr lang="fi-FI" sz="2200" dirty="0"/>
              <a:t>Keittiön biojäte esim. kahvinporot, kuoret jne.</a:t>
            </a:r>
          </a:p>
          <a:p>
            <a:pPr lvl="1"/>
            <a:r>
              <a:rPr lang="fi-FI" sz="2200" dirty="0"/>
              <a:t>Elintarvikejätteen lisäksi kirjataan myös valmistetun ruuan määrä ja ruokailijamäärä</a:t>
            </a:r>
          </a:p>
          <a:p>
            <a:r>
              <a:rPr lang="fi-FI" sz="2200" dirty="0"/>
              <a:t>Tulokset:</a:t>
            </a:r>
          </a:p>
          <a:p>
            <a:pPr lvl="1"/>
            <a:r>
              <a:rPr lang="fi-FI" sz="2200" dirty="0"/>
              <a:t>Ruokajätteen määrä ja alkuperä päiväkohtaisesti</a:t>
            </a:r>
          </a:p>
          <a:p>
            <a:pPr lvl="1"/>
            <a:r>
              <a:rPr lang="fi-FI" sz="2200" dirty="0"/>
              <a:t>Hävikki suhteessa valmistettuun ruokamäärään (hävikki %)</a:t>
            </a:r>
          </a:p>
          <a:p>
            <a:pPr lvl="1"/>
            <a:r>
              <a:rPr lang="fi-FI" sz="2200" dirty="0"/>
              <a:t>Hävikki ruokailijaa kohden (g/asiakas)</a:t>
            </a:r>
          </a:p>
          <a:p>
            <a:pPr lvl="1"/>
            <a:r>
              <a:rPr lang="fi-FI" sz="2200" dirty="0"/>
              <a:t>Koostumus ja suhteellinen koostumus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2713F14-65AC-4F63-824F-326643FF777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CD1440C-FAB8-4462-93BB-8682131BCA36}" type="datetime1">
              <a:rPr lang="fi-FI" smtClean="0"/>
              <a:pPr>
                <a:defRPr/>
              </a:pPr>
              <a:t>17.9.2021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5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7956" y="475911"/>
            <a:ext cx="8127011" cy="787637"/>
          </a:xfrm>
        </p:spPr>
        <p:txBody>
          <a:bodyPr/>
          <a:lstStyle/>
          <a:p>
            <a:r>
              <a:rPr lang="fi-FI" sz="2800" dirty="0"/>
              <a:t>Päivittäinen mittaus ja tulokset</a:t>
            </a:r>
            <a:br>
              <a:rPr lang="fi-FI" sz="2800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1982" y="1470025"/>
            <a:ext cx="8127011" cy="4652963"/>
          </a:xfrm>
        </p:spPr>
        <p:txBody>
          <a:bodyPr/>
          <a:lstStyle/>
          <a:p>
            <a:r>
              <a:rPr lang="fi-FI" sz="2200" dirty="0"/>
              <a:t>Ruokalistat syötetään ohjelmaan etukäteen jolloin päivittäinen kirjaaminen on helppoa</a:t>
            </a:r>
          </a:p>
          <a:p>
            <a:r>
              <a:rPr lang="fi-FI" sz="2200" dirty="0"/>
              <a:t>Kirjaaminen tietokoneella, </a:t>
            </a:r>
            <a:r>
              <a:rPr lang="fi-FI" sz="2200" dirty="0" err="1"/>
              <a:t>läppärillä</a:t>
            </a:r>
            <a:r>
              <a:rPr lang="fi-FI" sz="2200" dirty="0"/>
              <a:t> tai puhelimella</a:t>
            </a:r>
          </a:p>
          <a:p>
            <a:r>
              <a:rPr lang="fi-FI" sz="2200" dirty="0"/>
              <a:t>Kirjaus voidaan tehdä päivittäin tai kootusti esim. kerran viikossa</a:t>
            </a:r>
          </a:p>
          <a:p>
            <a:r>
              <a:rPr lang="fi-FI" sz="2200" dirty="0"/>
              <a:t>Tuloksia voidaan tarkastella halutulla aikajaksolla: päivittäin, viikko, kuukausi jne.</a:t>
            </a:r>
          </a:p>
          <a:p>
            <a:r>
              <a:rPr lang="fi-FI" sz="2200" dirty="0"/>
              <a:t>Ruokalistojen ja -lajien vaikutukset hävikkiin</a:t>
            </a:r>
          </a:p>
          <a:p>
            <a:r>
              <a:rPr lang="fi-FI" sz="2200" dirty="0"/>
              <a:t>Tulokset selkeästi taulukkoina ja kuvaajina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2713F14-65AC-4F63-824F-326643FF777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CD1440C-FAB8-4462-93BB-8682131BCA36}" type="datetime1">
              <a:rPr lang="fi-FI" smtClean="0"/>
              <a:pPr>
                <a:defRPr/>
              </a:pPr>
              <a:t>17.9.2021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9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8351C19-D897-4C21-801C-F2DDD42A1E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1BC28-0A8C-4F45-936D-FCE9876DF32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3BA809F-713F-47DD-92B9-B4726E3E47B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4DD9DF4-C91B-49BD-91A2-D078624EBDC4}" type="datetime1">
              <a:rPr lang="fi-FI" smtClean="0"/>
              <a:pPr>
                <a:defRPr/>
              </a:pPr>
              <a:t>17.9.2021</a:t>
            </a:fld>
            <a:endParaRPr lang="en-US"/>
          </a:p>
        </p:txBody>
      </p:sp>
      <p:pic>
        <p:nvPicPr>
          <p:cNvPr id="6" name="Kuva 5" descr="Kuva, joka sisältää kohteen näyttökuva, sisä, tietokone, kannettava&#10;&#10;Kuvaus luotu automaattisesti">
            <a:extLst>
              <a:ext uri="{FF2B5EF4-FFF2-40B4-BE49-F238E27FC236}">
                <a16:creationId xmlns:a16="http://schemas.microsoft.com/office/drawing/2014/main" id="{E27F2A17-CA69-4C59-A32A-7B86ECAE8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6" b="9038"/>
          <a:stretch/>
        </p:blipFill>
        <p:spPr>
          <a:xfrm>
            <a:off x="512436" y="28575"/>
            <a:ext cx="7211410" cy="3263900"/>
          </a:xfrm>
          <a:prstGeom prst="rect">
            <a:avLst/>
          </a:prstGeom>
        </p:spPr>
      </p:pic>
      <p:pic>
        <p:nvPicPr>
          <p:cNvPr id="9" name="Kuva 8" descr="Kuva, joka sisältää kohteen näyttökuva, tietokone, kannettava&#10;&#10;Kuvaus luotu automaattisesti">
            <a:extLst>
              <a:ext uri="{FF2B5EF4-FFF2-40B4-BE49-F238E27FC236}">
                <a16:creationId xmlns:a16="http://schemas.microsoft.com/office/drawing/2014/main" id="{7426C2FD-8765-4E6C-BC99-4EB3758A5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36" y="3292475"/>
            <a:ext cx="7211410" cy="349977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5657216-68FF-4C64-9F58-DF37773C6FB3}"/>
              </a:ext>
            </a:extLst>
          </p:cNvPr>
          <p:cNvSpPr txBox="1"/>
          <p:nvPr/>
        </p:nvSpPr>
        <p:spPr>
          <a:xfrm>
            <a:off x="4817699" y="1013791"/>
            <a:ext cx="399831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Esimerkki: näkymä yhdestä päivästä</a:t>
            </a:r>
          </a:p>
        </p:txBody>
      </p:sp>
    </p:spTree>
    <p:extLst>
      <p:ext uri="{BB962C8B-B14F-4D97-AF65-F5344CB8AC3E}">
        <p14:creationId xmlns:p14="http://schemas.microsoft.com/office/powerpoint/2010/main" val="244923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DCC199-1FF1-4690-AB54-65FFB65D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Lukelokin</a:t>
            </a:r>
            <a:r>
              <a:rPr lang="fi-FI" dirty="0"/>
              <a:t> tuloskuvat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1BC04F-2336-4462-B338-369EA0B57D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Tulosraportit voidaan ladata ohjelmasta </a:t>
            </a:r>
            <a:r>
              <a:rPr lang="fi-FI" dirty="0" err="1"/>
              <a:t>excelinä</a:t>
            </a:r>
            <a:r>
              <a:rPr lang="fi-FI" dirty="0"/>
              <a:t>, jossa näkyvät omilla sivuillaan tulokset päivittäin taulukoina ja kuvaajina.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Tuloksia voidaan tarkastella yhdestä toimipisteestä tai useammasta kerrallaan yhteenvetona.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Kaikki tässä esityksessä olevat kuvaajat ovat keksittyjä esimerkkejä.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55AF8E-2CD7-44EF-A797-1898D21C52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71B370-C03E-4DED-BAA7-BECCCD887387}" type="datetime1">
              <a:rPr lang="fi-FI" smtClean="0"/>
              <a:t>17.9.2021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591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ABE91-4D40-4252-8975-52678FA6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</a:t>
            </a:r>
            <a:r>
              <a:rPr lang="fi-FI" dirty="0" err="1"/>
              <a:t>tulosexcelistä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D7871D0-BE91-4A18-8DFB-5F360823D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7A1AD-9024-4B44-8244-F91975300F6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6B6563-4758-4003-B574-3595C8842C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481155-0EBE-4C22-8A13-56C368A95E93}" type="datetime1">
              <a:rPr lang="fi-FI" smtClean="0"/>
              <a:pPr>
                <a:defRPr/>
              </a:pPr>
              <a:t>17.9.2021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70E167-8FAA-47DE-89BA-75FF79FBC5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BB6B992-104B-40AB-9971-5A733613A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5" y="1470025"/>
            <a:ext cx="8967730" cy="504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2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19EB1-7B49-4481-8AD4-D5340651A10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5DACE11-3EEE-9241-A1DF-F2B920867C27}" type="datetime1">
              <a:rPr lang="fi-FI"/>
              <a:pPr>
                <a:defRPr/>
              </a:pPr>
              <a:t>17.9.2021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ke_PP_FI_pieni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b25b787659ae01c678066d46fcd949b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643c11cf4c13186185f95add12dbb6b8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145E6A-0520-418D-B160-0EE738EE393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bb82943-49da-4504-a2f3-a33fb2eb95f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A3D7BB-1DBC-42C5-B4C2-5A04D8D7FC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36BCAD-DB1C-4FFC-B809-D4107AA68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Luke_PP_FI_pieni</Template>
  <TotalTime>1020</TotalTime>
  <Words>300</Words>
  <Application>Microsoft Office PowerPoint</Application>
  <PresentationFormat>Näytössä katseltava diaesitys (4:3)</PresentationFormat>
  <Paragraphs>57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Segoe UI</vt:lpstr>
      <vt:lpstr>Luke_PP_FI_pieni</vt:lpstr>
      <vt:lpstr> Työkalu ruokahävikin mittaamiseen ravitsemispalveluille: Lukeloki       </vt:lpstr>
      <vt:lpstr>Miksi vähentää hävikkiä ravitsemispalveluissa? </vt:lpstr>
      <vt:lpstr>Hävikin mittaus Lukelokilla: Vain mittaamalla voi hävikkiä seurata luotettavasti! </vt:lpstr>
      <vt:lpstr>Päivittäinen mittaus ja tulokset </vt:lpstr>
      <vt:lpstr>PowerPoint-esitys</vt:lpstr>
      <vt:lpstr>Lukelokin tuloskuvat</vt:lpstr>
      <vt:lpstr>Esimerkki tulosexcelistä</vt:lpstr>
      <vt:lpstr>PowerPoint-esitys</vt:lpstr>
    </vt:vector>
  </TitlesOfParts>
  <Company>LUKE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Ruokahävikkimittaukset ravitsemispalveluille</dc:title>
  <dc:creator>Pietiläinen Oona</dc:creator>
  <cp:lastModifiedBy>Silvennoinen Kirsi (Luke)</cp:lastModifiedBy>
  <cp:revision>59</cp:revision>
  <dcterms:created xsi:type="dcterms:W3CDTF">2018-09-20T09:41:20Z</dcterms:created>
  <dcterms:modified xsi:type="dcterms:W3CDTF">2021-09-17T11:00:53Z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-708557139</vt:i4>
  </property>
  <property fmtid="{D5CDD505-2E9C-101B-9397-08002B2CF9AE}" pid="3" name="_NewReviewCycle">
    <vt:lpwstr/>
  </property>
  <property fmtid="{D5CDD505-2E9C-101B-9397-08002B2CF9AE}" pid="4" name="_EmailSubject">
    <vt:lpwstr>Pp-esitys hävikkimittauksista</vt:lpwstr>
  </property>
  <property fmtid="{D5CDD505-2E9C-101B-9397-08002B2CF9AE}" pid="5" name="_AuthorEmail">
    <vt:lpwstr>oona.pietilainen@luke.fi</vt:lpwstr>
  </property>
  <property fmtid="{D5CDD505-2E9C-101B-9397-08002B2CF9AE}" pid="6" name="_AuthorEmailDisplayName">
    <vt:lpwstr>Pietiläinen Oona (Luke)</vt:lpwstr>
  </property>
  <property fmtid="{D5CDD505-2E9C-101B-9397-08002B2CF9AE}" pid="7" name="ContentTypeId">
    <vt:lpwstr>0x010100FC273FBDB1AAC448BDBB3CA1302F22C6</vt:lpwstr>
  </property>
</Properties>
</file>