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3" r:id="rId5"/>
    <p:sldId id="257" r:id="rId6"/>
    <p:sldId id="264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470" y="-102"/>
      </p:cViewPr>
      <p:guideLst>
        <p:guide orient="horz" pos="3627"/>
        <p:guide pos="3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EE9FC5A-0746-47C6-8C65-2539C4358F44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294B74-AA6C-4461-8936-5EBA20365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94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7E4F15-A485-4EC3-A386-8513F02D0C37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A9D0533-85FE-4295-B056-A766E1E69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24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9D0533-85FE-4295-B056-A766E1E6904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UKE_kupla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9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rgbClr val="00B5E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655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-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9462" y="1675182"/>
            <a:ext cx="4854684" cy="438188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20724" y="1675182"/>
            <a:ext cx="2512593" cy="4381886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2A80A1D-0D16-44AC-916C-020B802680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A292DB85-BD78-4C49-85CB-2AF19122BE30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6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UK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937A1AD-9024-4B44-8244-F91975300F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C481155-0EBE-4C22-8A13-56C368A95E9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- Pl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A831BC28-0A8C-4F45-936D-FCE9876DF3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4DD9DF4-C91B-49BD-91A2-D078624EBDC4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70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- 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9" descr="Luke_FI_virall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1906588"/>
            <a:ext cx="3262312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CAB04AE-9B21-4194-9CDB-888104CE25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62F654A-CA97-4069-8AF3-172B61E50275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/>
              <a:t>Teppo Tutkija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48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2413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11" descr="LUKE_kupl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709613" y="844550"/>
            <a:ext cx="5989637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anchor="b"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800" kern="120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fi-FI" smtClean="0"/>
              <a:t>Kiitos!</a:t>
            </a:r>
            <a:endParaRPr lang="fi-FI"/>
          </a:p>
        </p:txBody>
      </p:sp>
      <p:pic>
        <p:nvPicPr>
          <p:cNvPr id="9" name="Picture 5" descr="Luke_FI_virall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42" y="5317588"/>
            <a:ext cx="1650046" cy="134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38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1982" y="431800"/>
            <a:ext cx="8127011" cy="10382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1982" y="1704975"/>
            <a:ext cx="8127011" cy="44180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kstikehys 8"/>
          <p:cNvSpPr txBox="1">
            <a:spLocks noChangeArrowheads="1"/>
          </p:cNvSpPr>
          <p:nvPr userDrawn="1"/>
        </p:nvSpPr>
        <p:spPr bwMode="auto">
          <a:xfrm>
            <a:off x="5764213" y="6443663"/>
            <a:ext cx="1770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rgbClr val="979B9E"/>
                </a:solidFill>
              </a:rPr>
              <a:t>© Luonnonvarakeskus</a:t>
            </a:r>
          </a:p>
        </p:txBody>
      </p:sp>
      <p:pic>
        <p:nvPicPr>
          <p:cNvPr id="8" name="Picture 5" descr="Luke_FI_virall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5724525"/>
            <a:ext cx="12303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720725" y="6437313"/>
            <a:ext cx="0" cy="431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3913" y="6419850"/>
            <a:ext cx="4492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2713F14-65AC-4F63-824F-326643FF7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419850"/>
            <a:ext cx="1128713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CD1440C-FAB8-4462-93BB-8682131BCA36}" type="datetime1">
              <a:rPr lang="fi-FI"/>
              <a:pPr>
                <a:defRPr/>
              </a:pPr>
              <a:t>18.9.2019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9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1982" y="431800"/>
            <a:ext cx="8127011" cy="10382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1982" y="1704975"/>
            <a:ext cx="8127011" cy="44180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Tekstikehys 8"/>
          <p:cNvSpPr txBox="1">
            <a:spLocks noChangeArrowheads="1"/>
          </p:cNvSpPr>
          <p:nvPr userDrawn="1"/>
        </p:nvSpPr>
        <p:spPr bwMode="auto">
          <a:xfrm>
            <a:off x="5764213" y="6443663"/>
            <a:ext cx="1770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rgbClr val="979B9E"/>
                </a:solidFill>
              </a:rPr>
              <a:t>© Luonnonvarakeskus</a:t>
            </a:r>
          </a:p>
        </p:txBody>
      </p:sp>
      <p:pic>
        <p:nvPicPr>
          <p:cNvPr id="8" name="Picture 5" descr="Luke_FI_virall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5724525"/>
            <a:ext cx="12303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720725" y="6437313"/>
            <a:ext cx="0" cy="431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3913" y="6419850"/>
            <a:ext cx="4492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2713F14-65AC-4F63-824F-326643FF7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419850"/>
            <a:ext cx="1128713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CD1440C-FAB8-4462-93BB-8682131BCA36}" type="datetime1">
              <a:rPr lang="fi-FI"/>
              <a:pPr>
                <a:defRPr/>
              </a:pPr>
              <a:t>18.9.2019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9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1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162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3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896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65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4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670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Tekstikehys 8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chemeClr val="accent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9262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0" y="6419850"/>
            <a:ext cx="828675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343025" y="6419850"/>
            <a:ext cx="3119438" cy="2730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5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17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UKE -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UKE_kupla_orange.png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kehys 9"/>
          <p:cNvSpPr txBox="1">
            <a:spLocks noChangeArrowheads="1"/>
          </p:cNvSpPr>
          <p:nvPr userDrawn="1"/>
        </p:nvSpPr>
        <p:spPr bwMode="auto">
          <a:xfrm>
            <a:off x="5797550" y="6440488"/>
            <a:ext cx="1679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chemeClr val="bg1"/>
                </a:solidFill>
              </a:rPr>
              <a:t>© Luonnonvarakeskus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71982" y="2819526"/>
            <a:ext cx="6015892" cy="849703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000" dirty="0"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71982" y="845027"/>
            <a:ext cx="6427326" cy="1878718"/>
          </a:xfrm>
          <a:ln>
            <a:noFill/>
          </a:ln>
        </p:spPr>
        <p:txBody>
          <a:bodyPr rtlCol="0" anchor="ctr">
            <a:normAutofit/>
          </a:bodyPr>
          <a:lstStyle>
            <a:lvl1pPr>
              <a:defRPr lang="en-US" sz="3800" dirty="0">
                <a:solidFill>
                  <a:srgbClr val="00B5E2"/>
                </a:solidFill>
                <a:effectLst/>
                <a:ea typeface="+mn-e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032F60FF-9130-4E0A-A767-7C5223CD7D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5E8EBEC-8FC8-4C18-AB9D-0BCFBF362E23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600" y="5760000"/>
            <a:ext cx="1224000" cy="100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94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UK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595F7A0-B1BC-49C5-B96E-2E527968A3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E948F04-9F99-4818-A695-679B8EF17C98}" type="datetime1">
              <a:rPr lang="fi-FI"/>
              <a:pPr>
                <a:defRPr/>
              </a:pPr>
              <a:t>18.9.2019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2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UKE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1689811"/>
            <a:ext cx="3775800" cy="436725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9811"/>
            <a:ext cx="3615946" cy="436725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23913" y="6419850"/>
            <a:ext cx="447675" cy="273050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296FC99-62BC-4FD6-91C5-E0F368A1B0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7265C59-F197-43D7-B116-186ED066248B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6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0725" y="1704975"/>
            <a:ext cx="7543800" cy="441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en-US" altLang="fi-FI" smtClean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75438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  <a:endParaRPr lang="en-US" alt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0" y="6419850"/>
            <a:ext cx="1128713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2AAED01-D84A-4DED-9C75-BDB283C7AE3B}" type="datetime1">
              <a:rPr lang="fi-FI"/>
              <a:pPr>
                <a:defRPr/>
              </a:pPr>
              <a:t>18.9.2019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3025" y="6419850"/>
            <a:ext cx="3119438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3913" y="6419850"/>
            <a:ext cx="4492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5210350-72D7-4E1F-88CE-C802F25CF5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20725" y="6437313"/>
            <a:ext cx="0" cy="431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kstikehys 8"/>
          <p:cNvSpPr txBox="1">
            <a:spLocks noChangeArrowheads="1"/>
          </p:cNvSpPr>
          <p:nvPr/>
        </p:nvSpPr>
        <p:spPr bwMode="auto">
          <a:xfrm>
            <a:off x="5764213" y="6443703"/>
            <a:ext cx="17700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i-FI" sz="1000" dirty="0" smtClean="0">
                <a:solidFill>
                  <a:srgbClr val="979B9E"/>
                </a:solidFill>
              </a:rPr>
              <a:t>© Luonnonvarakeskus</a:t>
            </a:r>
          </a:p>
        </p:txBody>
      </p:sp>
      <p:pic>
        <p:nvPicPr>
          <p:cNvPr id="14" name="Picture 5" descr="Luke_FI_virall_RGB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5759450"/>
            <a:ext cx="1230155" cy="100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4" r:id="rId3"/>
    <p:sldLayoutId id="2147483842" r:id="rId4"/>
    <p:sldLayoutId id="2147483841" r:id="rId5"/>
    <p:sldLayoutId id="2147483865" r:id="rId6"/>
    <p:sldLayoutId id="2147483861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66" r:id="rId15"/>
    <p:sldLayoutId id="2147483867" r:id="rId1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rsi.silvennoinen@luke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yyti.fi/reg/ravintolafoorumi-kutsu2018" TargetMode="External"/><Relationship Id="rId2" Type="http://schemas.openxmlformats.org/officeDocument/2006/relationships/hyperlink" Target="https://www.luke.fi/ravintolafoorumi/" TargetMode="Externa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97662" y="5305330"/>
            <a:ext cx="3368498" cy="10838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Kirsi Silvennoinen</a:t>
            </a:r>
          </a:p>
          <a:p>
            <a:pPr marL="0" indent="0">
              <a:buNone/>
            </a:pPr>
            <a:r>
              <a:rPr lang="fi-FI" dirty="0" err="1" smtClean="0">
                <a:hlinkClick r:id="rId3"/>
              </a:rPr>
              <a:t>kirsi.silvennoinen@luke.fi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+ 358 29 532 6540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71981" y="845027"/>
            <a:ext cx="8421296" cy="1765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dirty="0" smtClean="0"/>
              <a:t>Ruokahävikkimittaukset </a:t>
            </a:r>
            <a:r>
              <a:rPr lang="fi-FI" dirty="0" smtClean="0"/>
              <a:t>ravitsemispalveluille: </a:t>
            </a:r>
            <a:r>
              <a:rPr lang="fi-FI" dirty="0" err="1" smtClean="0"/>
              <a:t>Lukeloki</a:t>
            </a:r>
            <a:endParaRPr lang="fi-FI" dirty="0"/>
          </a:p>
        </p:txBody>
      </p:sp>
      <p:pic>
        <p:nvPicPr>
          <p:cNvPr id="1026" name="Picture 2" descr="C:\Users\mto48\Documents\Esitykset 2019\Mikkeli_toukokuu\Lukeloki_kuv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56" y="2895601"/>
            <a:ext cx="6290944" cy="292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02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200" dirty="0" smtClean="0">
                <a:latin typeface="Arial" charset="0"/>
                <a:ea typeface="ＭＳ Ｐゴシック" pitchFamily="34" charset="-128"/>
                <a:cs typeface="Arial" charset="0"/>
              </a:rPr>
              <a:t>Tausta</a:t>
            </a:r>
          </a:p>
        </p:txBody>
      </p:sp>
      <p:sp>
        <p:nvSpPr>
          <p:cNvPr id="21507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 smtClean="0">
                <a:latin typeface="Arial" charset="0"/>
                <a:ea typeface="ＭＳ Ｐゴシック" pitchFamily="34" charset="-128"/>
                <a:cs typeface="Arial" charset="0"/>
              </a:rPr>
              <a:t>Luonnonvarakeskus rakentaa </a:t>
            </a:r>
            <a:r>
              <a:rPr lang="fi-FI" altLang="fi-FI" i="1" dirty="0" smtClean="0">
                <a:latin typeface="Arial" charset="0"/>
                <a:ea typeface="ＭＳ Ｐゴシック" pitchFamily="34" charset="-128"/>
                <a:cs typeface="Arial" charset="0"/>
              </a:rPr>
              <a:t>Ruokahävikin seuranta ja tiekartta </a:t>
            </a:r>
            <a:r>
              <a:rPr lang="fi-FI" altLang="fi-FI" dirty="0" smtClean="0">
                <a:latin typeface="Arial" charset="0"/>
                <a:ea typeface="ＭＳ Ｐゴシック" pitchFamily="34" charset="-128"/>
                <a:cs typeface="Arial" charset="0"/>
              </a:rPr>
              <a:t>-hankkeessa kansallista seurantajärjestelmää ja kehittää tiedonkeruutapoja ja työkaluja hävikin seurantaan</a:t>
            </a:r>
          </a:p>
          <a:p>
            <a:endParaRPr lang="fi-FI" altLang="fi-FI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fi-FI" dirty="0"/>
              <a:t>Keräämme tietoa erityyppisten ravintoloiden ruokahävikistä. Olemme kehittäneet tätä varten </a:t>
            </a:r>
            <a:r>
              <a:rPr lang="fi-FI" i="1" dirty="0" err="1" smtClean="0"/>
              <a:t>Lukeloki</a:t>
            </a:r>
            <a:r>
              <a:rPr lang="fi-FI" dirty="0" err="1" smtClean="0"/>
              <a:t>-sovelluksen</a:t>
            </a:r>
            <a:r>
              <a:rPr lang="fi-FI" dirty="0" smtClean="0"/>
              <a:t> </a:t>
            </a:r>
            <a:r>
              <a:rPr lang="fi-FI" dirty="0"/>
              <a:t>hävikin </a:t>
            </a:r>
            <a:r>
              <a:rPr lang="fi-FI" dirty="0" smtClean="0"/>
              <a:t>kirjaamiseen.</a:t>
            </a:r>
            <a:endParaRPr lang="fi-FI" dirty="0"/>
          </a:p>
          <a:p>
            <a:endParaRPr lang="fi-FI" altLang="fi-FI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fi-FI" altLang="fi-FI" dirty="0">
                <a:latin typeface="Arial" charset="0"/>
                <a:ea typeface="ＭＳ Ｐゴシック" pitchFamily="34" charset="-128"/>
                <a:cs typeface="Arial" charset="0"/>
              </a:rPr>
              <a:t>Euroopan komissiolta on tulossa </a:t>
            </a:r>
            <a:r>
              <a:rPr lang="fi-FI" altLang="fi-FI" dirty="0" smtClean="0">
                <a:latin typeface="Arial" charset="0"/>
                <a:ea typeface="ＭＳ Ｐゴシック" pitchFamily="34" charset="-128"/>
                <a:cs typeface="Arial" charset="0"/>
              </a:rPr>
              <a:t>ruokajätteen </a:t>
            </a:r>
            <a:r>
              <a:rPr lang="fi-FI" altLang="fi-FI" dirty="0">
                <a:latin typeface="Arial" charset="0"/>
                <a:ea typeface="ＭＳ Ｐゴシック" pitchFamily="34" charset="-128"/>
                <a:cs typeface="Arial" charset="0"/>
              </a:rPr>
              <a:t>seurantaa koskevat vaatimukset </a:t>
            </a:r>
            <a:r>
              <a:rPr lang="fi-FI" altLang="fi-FI" dirty="0" smtClean="0">
                <a:latin typeface="Arial" charset="0"/>
                <a:ea typeface="ＭＳ Ｐゴシック" pitchFamily="34" charset="-128"/>
                <a:cs typeface="Arial" charset="0"/>
              </a:rPr>
              <a:t>jäsenmaille ja jätteen määrät raportoidaan jatkossa vuosittain.</a:t>
            </a:r>
            <a:endParaRPr lang="fi-FI" altLang="fi-FI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endParaRPr lang="fi-FI" altLang="fi-FI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C234AF-1E75-43A7-9FC1-B8785A8C02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2BE6B59A-451C-C347-B930-5FD182207064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Ruokahävikkimittaukset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563" y="1470025"/>
            <a:ext cx="7543800" cy="4418013"/>
          </a:xfrm>
        </p:spPr>
        <p:txBody>
          <a:bodyPr/>
          <a:lstStyle/>
          <a:p>
            <a:r>
              <a:rPr lang="fi-FI" b="1" dirty="0" smtClean="0"/>
              <a:t>Haemme mukaan kaikentyyppisiä ravitsemispalveluita</a:t>
            </a:r>
            <a:r>
              <a:rPr lang="fi-FI" dirty="0" smtClean="0"/>
              <a:t>, kuten esimerkiksi koulujen, vanhainkotien ja sairaaloiden keittiöitä sekä kahviloita, ruokaravintoloita ja pikaruokapaikkoja. Mittauksiin osallistuvat toimipaikat saavat mittauksen jälkeen tulokset ruokahävikistään.</a:t>
            </a:r>
          </a:p>
          <a:p>
            <a:endParaRPr lang="fi-FI" dirty="0" smtClean="0"/>
          </a:p>
          <a:p>
            <a:r>
              <a:rPr lang="fi-FI" dirty="0" smtClean="0"/>
              <a:t>Mittausjakson pituus on kolme viikkoa. Jakson aikana seurataan keittiössä sekä tarjoilussa syntyvää hävikkiä sekä asiakkaiden lautastähteitä.</a:t>
            </a:r>
          </a:p>
          <a:p>
            <a:endParaRPr lang="fi-FI" dirty="0" smtClean="0"/>
          </a:p>
          <a:p>
            <a:r>
              <a:rPr lang="fi-FI" dirty="0" smtClean="0"/>
              <a:t>LUKE </a:t>
            </a:r>
            <a:r>
              <a:rPr lang="fi-FI" dirty="0"/>
              <a:t>ohjeistaa mittaukset ja </a:t>
            </a:r>
            <a:r>
              <a:rPr lang="fi-FI" dirty="0" smtClean="0"/>
              <a:t>kirjaukset</a:t>
            </a:r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95F7A0-B1BC-49C5-B96E-2E527968A3A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E948F04-9F99-4818-A695-679B8EF17C98}" type="datetime1">
              <a:rPr lang="fi-FI" smtClean="0"/>
              <a:pPr>
                <a:defRPr/>
              </a:pPr>
              <a:t>18.9.2019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1982" y="682388"/>
            <a:ext cx="8127011" cy="787637"/>
          </a:xfrm>
        </p:spPr>
        <p:txBody>
          <a:bodyPr/>
          <a:lstStyle/>
          <a:p>
            <a:r>
              <a:rPr lang="fi-FI" dirty="0" smtClean="0"/>
              <a:t>Toteutus </a:t>
            </a:r>
            <a:r>
              <a:rPr lang="fi-FI" sz="2800" dirty="0" smtClean="0"/>
              <a:t>2018-2019</a:t>
            </a:r>
            <a:r>
              <a:rPr lang="fi-FI" sz="2800" dirty="0"/>
              <a:t/>
            </a:r>
            <a:br>
              <a:rPr lang="fi-FI" sz="2800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200" dirty="0" smtClean="0"/>
              <a:t>3 </a:t>
            </a:r>
            <a:r>
              <a:rPr lang="fi-FI" sz="2200" dirty="0"/>
              <a:t>viikon </a:t>
            </a:r>
            <a:r>
              <a:rPr lang="fi-FI" sz="2200" dirty="0" smtClean="0"/>
              <a:t>seurantajakso yritykselle sopivana ajankohtana </a:t>
            </a:r>
          </a:p>
          <a:p>
            <a:endParaRPr lang="fi-FI" sz="2200" dirty="0" smtClean="0"/>
          </a:p>
          <a:p>
            <a:r>
              <a:rPr lang="fi-FI" sz="2200" dirty="0" smtClean="0"/>
              <a:t>Mittauskohteet:</a:t>
            </a:r>
            <a:endParaRPr lang="fi-FI" sz="2400" dirty="0" smtClean="0"/>
          </a:p>
          <a:p>
            <a:pPr lvl="1"/>
            <a:r>
              <a:rPr lang="fi-FI" sz="2000" dirty="0" smtClean="0"/>
              <a:t>Tarjoilu- ja keittiöhävikki sekä </a:t>
            </a:r>
            <a:r>
              <a:rPr lang="fi-FI" sz="2000" dirty="0"/>
              <a:t>asiakkaiden </a:t>
            </a:r>
            <a:r>
              <a:rPr lang="fi-FI" sz="2000" dirty="0" smtClean="0"/>
              <a:t>lautastähteet</a:t>
            </a:r>
          </a:p>
          <a:p>
            <a:pPr lvl="1"/>
            <a:r>
              <a:rPr lang="fi-FI" sz="2000" dirty="0" smtClean="0"/>
              <a:t>Keittiön biojäte esim. kahvinporot, kuoret jne.</a:t>
            </a:r>
          </a:p>
          <a:p>
            <a:pPr lvl="1"/>
            <a:endParaRPr lang="fi-FI" sz="2000" dirty="0" smtClean="0"/>
          </a:p>
          <a:p>
            <a:r>
              <a:rPr lang="fi-FI" sz="2200" dirty="0" smtClean="0"/>
              <a:t>Tulokset:</a:t>
            </a:r>
          </a:p>
          <a:p>
            <a:pPr lvl="1"/>
            <a:r>
              <a:rPr lang="fi-FI" sz="2000" dirty="0" smtClean="0"/>
              <a:t>Ruokajätteen määrä ja alkuperä päiväkohtaisesti</a:t>
            </a:r>
          </a:p>
          <a:p>
            <a:pPr lvl="1"/>
            <a:r>
              <a:rPr lang="fi-FI" sz="2000" dirty="0" smtClean="0"/>
              <a:t>Hävikki </a:t>
            </a:r>
            <a:r>
              <a:rPr lang="fi-FI" sz="2000" dirty="0"/>
              <a:t>suhteessa valmistettuun ruokamäärään (hävikki %)</a:t>
            </a:r>
          </a:p>
          <a:p>
            <a:pPr lvl="1"/>
            <a:r>
              <a:rPr lang="fi-FI" sz="2000" dirty="0"/>
              <a:t>Hävikki </a:t>
            </a:r>
            <a:r>
              <a:rPr lang="fi-FI" sz="2000" dirty="0" smtClean="0"/>
              <a:t>ruokailijaa </a:t>
            </a:r>
            <a:r>
              <a:rPr lang="fi-FI" sz="2000" dirty="0"/>
              <a:t>kohden (g/asiakas</a:t>
            </a:r>
            <a:r>
              <a:rPr lang="fi-FI" sz="2000" dirty="0" smtClean="0"/>
              <a:t>)</a:t>
            </a:r>
          </a:p>
          <a:p>
            <a:pPr lvl="1"/>
            <a:r>
              <a:rPr lang="fi-FI" sz="2000" dirty="0" smtClean="0"/>
              <a:t>Koostumus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2713F14-65AC-4F63-824F-326643FF777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6CD1440C-FAB8-4462-93BB-8682131BCA36}" type="datetime1">
              <a:rPr lang="fi-FI" smtClean="0"/>
              <a:pPr>
                <a:defRPr/>
              </a:pPr>
              <a:t>18.9.2019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9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Ilmoittautumiset Ravintolafoorumin kautta: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z="2400" dirty="0" smtClean="0">
              <a:hlinkClick r:id="rId2"/>
            </a:endParaRPr>
          </a:p>
          <a:p>
            <a:endParaRPr lang="fi-FI" sz="2400" dirty="0">
              <a:hlinkClick r:id="rId2"/>
            </a:endParaRPr>
          </a:p>
          <a:p>
            <a:endParaRPr lang="fi-FI" sz="2400" dirty="0">
              <a:hlinkClick r:id="rId2"/>
            </a:endParaRPr>
          </a:p>
          <a:p>
            <a:pPr marL="0" indent="0" algn="ctr">
              <a:buNone/>
            </a:pPr>
            <a:r>
              <a:rPr lang="fi-FI" sz="2400" u="sng" dirty="0">
                <a:hlinkClick r:id="rId3"/>
              </a:rPr>
              <a:t>https://</a:t>
            </a:r>
            <a:r>
              <a:rPr lang="fi-FI" sz="2400" u="sng" dirty="0" smtClean="0">
                <a:hlinkClick r:id="rId3"/>
              </a:rPr>
              <a:t>www.lyyti.fi/reg/ravintolafoorumi-kutsu2018</a:t>
            </a:r>
            <a:r>
              <a:rPr lang="fi-FI" sz="2400" dirty="0" smtClean="0"/>
              <a:t> </a:t>
            </a: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2713F14-65AC-4F63-824F-326643FF77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6CD1440C-FAB8-4462-93BB-8682131BCA36}" type="datetime1">
              <a:rPr lang="fi-FI" smtClean="0"/>
              <a:pPr>
                <a:defRPr/>
              </a:pPr>
              <a:t>18.9.2019</a:t>
            </a:fld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19EB1-7B49-4481-8AD4-D5340651A10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55DACE11-3EEE-9241-A1DF-F2B920867C27}" type="datetime1">
              <a:rPr lang="fi-FI"/>
              <a:pPr>
                <a:defRPr/>
              </a:pPr>
              <a:t>18.9.2019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Teppo Tutkija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ke_PP_FI_pieni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b25b787659ae01c678066d46fcd949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643c11cf4c13186185f95add12dbb6b8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145E6A-0520-418D-B160-0EE738EE3932}">
  <ds:schemaRefs>
    <ds:schemaRef ds:uri="http://purl.org/dc/elements/1.1/"/>
    <ds:schemaRef ds:uri="http://purl.org/dc/dcmitype/"/>
    <ds:schemaRef ds:uri="http://purl.org/dc/terms/"/>
    <ds:schemaRef ds:uri="http://www.w3.org/XML/1998/namespace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5A3D7BB-1DBC-42C5-B4C2-5A04D8D7FC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6BCAD-DB1C-4FFC-B809-D4107AA68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Luke_PP_FI_pieni</Template>
  <TotalTime>145</TotalTime>
  <Words>175</Words>
  <Application>Microsoft Office PowerPoint</Application>
  <PresentationFormat>Näytössä katseltava diaesitys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Luke_PP_FI_pieni</vt:lpstr>
      <vt:lpstr>Ruokahävikkimittaukset ravitsemispalveluille: Lukeloki</vt:lpstr>
      <vt:lpstr>Tausta</vt:lpstr>
      <vt:lpstr>Ruokahävikkimittaukset</vt:lpstr>
      <vt:lpstr>Toteutus 2018-2019 </vt:lpstr>
      <vt:lpstr> Ilmoittautumiset Ravintolafoorumin kautta:</vt:lpstr>
      <vt:lpstr>PowerPoint-esitys</vt:lpstr>
    </vt:vector>
  </TitlesOfParts>
  <Company>LUKE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Ruokahävikkimittaukset ravitsemispalveluille</dc:title>
  <dc:creator>Pietiläinen Oona</dc:creator>
  <cp:lastModifiedBy>Silvennoinen Kirsi</cp:lastModifiedBy>
  <cp:revision>25</cp:revision>
  <dcterms:created xsi:type="dcterms:W3CDTF">2018-09-20T09:41:20Z</dcterms:created>
  <dcterms:modified xsi:type="dcterms:W3CDTF">2019-09-18T09:01:47Z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-708557139</vt:i4>
  </property>
  <property fmtid="{D5CDD505-2E9C-101B-9397-08002B2CF9AE}" pid="3" name="_NewReviewCycle">
    <vt:lpwstr/>
  </property>
  <property fmtid="{D5CDD505-2E9C-101B-9397-08002B2CF9AE}" pid="4" name="_EmailSubject">
    <vt:lpwstr>Pp-esitys hävikkimittauksista</vt:lpwstr>
  </property>
  <property fmtid="{D5CDD505-2E9C-101B-9397-08002B2CF9AE}" pid="5" name="_AuthorEmail">
    <vt:lpwstr>oona.pietilainen@luke.fi</vt:lpwstr>
  </property>
  <property fmtid="{D5CDD505-2E9C-101B-9397-08002B2CF9AE}" pid="6" name="_AuthorEmailDisplayName">
    <vt:lpwstr>Pietiläinen Oona (Luke)</vt:lpwstr>
  </property>
  <property fmtid="{D5CDD505-2E9C-101B-9397-08002B2CF9AE}" pid="7" name="ContentTypeId">
    <vt:lpwstr>0x010100FC273FBDB1AAC448BDBB3CA1302F22C6</vt:lpwstr>
  </property>
</Properties>
</file>