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3" r:id="rId5"/>
    <p:sldId id="257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26" y="-67"/>
      </p:cViewPr>
      <p:guideLst>
        <p:guide orient="horz" pos="3627"/>
        <p:guide pos="3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EE9FC5A-0746-47C6-8C65-2539C4358F44}" type="datetimeFigureOut">
              <a:rPr lang="en-US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294B74-AA6C-4461-8936-5EBA20365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94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7E4F15-A485-4EC3-A386-8513F02D0C37}" type="datetimeFigureOut">
              <a:rPr lang="en-US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A9D0533-85FE-4295-B056-A766E1E69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24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D0533-85FE-4295-B056-A766E1E690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UKE_kupla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9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rgbClr val="00B5E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65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9462" y="1675182"/>
            <a:ext cx="4854684" cy="438188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20724" y="1675182"/>
            <a:ext cx="2512593" cy="4381886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2A80A1D-0D16-44AC-916C-020B802680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A292DB85-BD78-4C49-85CB-2AF19122BE30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6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UK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937A1AD-9024-4B44-8244-F91975300F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C481155-0EBE-4C22-8A13-56C368A95E9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Pl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A831BC28-0A8C-4F45-936D-FCE9876DF3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4DD9DF4-C91B-49BD-91A2-D078624EBDC4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7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9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1906588"/>
            <a:ext cx="3262312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CAB04AE-9B21-4194-9CDB-888104CE2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62F654A-CA97-4069-8AF3-172B61E50275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Teppo Tutkija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48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2413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11" descr="LUKE_kupl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709613" y="844550"/>
            <a:ext cx="598963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anchor="b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8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fi-FI" smtClean="0"/>
              <a:t>Kiitos!</a:t>
            </a:r>
            <a:endParaRPr lang="fi-FI"/>
          </a:p>
        </p:txBody>
      </p:sp>
      <p:pic>
        <p:nvPicPr>
          <p:cNvPr id="9" name="Picture 5" descr="Luke_FI_virall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42" y="5317588"/>
            <a:ext cx="1650046" cy="134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38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1982" y="431800"/>
            <a:ext cx="8127011" cy="10382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1982" y="1704975"/>
            <a:ext cx="8127011" cy="44180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kehys 8"/>
          <p:cNvSpPr txBox="1">
            <a:spLocks noChangeArrowheads="1"/>
          </p:cNvSpPr>
          <p:nvPr userDrawn="1"/>
        </p:nvSpPr>
        <p:spPr bwMode="auto">
          <a:xfrm>
            <a:off x="5764213" y="6443663"/>
            <a:ext cx="177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8" name="Picture 5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24525"/>
            <a:ext cx="1230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2713F14-65AC-4F63-824F-326643FF7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CD1440C-FAB8-4462-93BB-8682131BCA36}" type="datetime1">
              <a:rPr lang="fi-FI"/>
              <a:pPr>
                <a:defRPr/>
              </a:pPr>
              <a:t>3.10.2018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9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1982" y="431800"/>
            <a:ext cx="8127011" cy="10382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1982" y="1704975"/>
            <a:ext cx="8127011" cy="44180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kehys 8"/>
          <p:cNvSpPr txBox="1">
            <a:spLocks noChangeArrowheads="1"/>
          </p:cNvSpPr>
          <p:nvPr userDrawn="1"/>
        </p:nvSpPr>
        <p:spPr bwMode="auto">
          <a:xfrm>
            <a:off x="5764213" y="6443663"/>
            <a:ext cx="177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8" name="Picture 5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24525"/>
            <a:ext cx="1230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2713F14-65AC-4F63-824F-326643FF7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CD1440C-FAB8-4462-93BB-8682131BCA36}" type="datetime1">
              <a:rPr lang="fi-FI"/>
              <a:pPr>
                <a:defRPr/>
              </a:pPr>
              <a:t>3.10.2018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9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1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16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3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896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65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4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67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17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UKE_kupla_orange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9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rgbClr val="00B5E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94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UK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595F7A0-B1BC-49C5-B96E-2E527968A3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E948F04-9F99-4818-A695-679B8EF17C98}" type="datetime1">
              <a:rPr lang="fi-FI"/>
              <a:pPr>
                <a:defRPr/>
              </a:pPr>
              <a:t>3.10.2018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2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UKE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1689811"/>
            <a:ext cx="3775800" cy="436725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9811"/>
            <a:ext cx="3615946" cy="436725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296FC99-62BC-4FD6-91C5-E0F368A1B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7265C59-F197-43D7-B116-186ED066248B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6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0725" y="1704975"/>
            <a:ext cx="7543800" cy="44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75438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2AAED01-D84A-4DED-9C75-BDB283C7AE3B}" type="datetime1">
              <a:rPr lang="fi-FI"/>
              <a:pPr>
                <a:defRPr/>
              </a:pPr>
              <a:t>3.10.2018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3025" y="6419850"/>
            <a:ext cx="3119438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5210350-72D7-4E1F-88CE-C802F25CF5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kstikehys 8"/>
          <p:cNvSpPr txBox="1">
            <a:spLocks noChangeArrowheads="1"/>
          </p:cNvSpPr>
          <p:nvPr/>
        </p:nvSpPr>
        <p:spPr bwMode="auto">
          <a:xfrm>
            <a:off x="5764213" y="6443703"/>
            <a:ext cx="17700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14" name="Picture 5" descr="Luke_FI_virall_RGB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59450"/>
            <a:ext cx="1230155" cy="100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4" r:id="rId3"/>
    <p:sldLayoutId id="2147483842" r:id="rId4"/>
    <p:sldLayoutId id="2147483841" r:id="rId5"/>
    <p:sldLayoutId id="2147483865" r:id="rId6"/>
    <p:sldLayoutId id="2147483861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66" r:id="rId15"/>
    <p:sldLayoutId id="2147483867" r:id="rId1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rsi.silvennoinen@luke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eo.lahti@luke.fi" TargetMode="External"/><Relationship Id="rId5" Type="http://schemas.openxmlformats.org/officeDocument/2006/relationships/hyperlink" Target="mailto:sampsa.nisonen@luke.fi" TargetMode="External"/><Relationship Id="rId4" Type="http://schemas.openxmlformats.org/officeDocument/2006/relationships/hyperlink" Target="mailto:Oona.pietilainen@luke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ke.fi/ravintolafoorumi/" TargetMode="Externa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1982" y="2571185"/>
            <a:ext cx="3013602" cy="27341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Kirsi Silvennoinen</a:t>
            </a:r>
          </a:p>
          <a:p>
            <a:pPr marL="0" indent="0">
              <a:buNone/>
            </a:pPr>
            <a:r>
              <a:rPr lang="fi-FI" dirty="0" err="1" smtClean="0">
                <a:hlinkClick r:id="rId3"/>
              </a:rPr>
              <a:t>kirsi.silvennoinen@luke.fi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+ 358 29 532 6540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Oona Pietiläinen</a:t>
            </a:r>
          </a:p>
          <a:p>
            <a:pPr marL="0" indent="0">
              <a:buNone/>
            </a:pPr>
            <a:r>
              <a:rPr lang="fi-FI" dirty="0" err="1">
                <a:hlinkClick r:id="rId4"/>
              </a:rPr>
              <a:t>o</a:t>
            </a:r>
            <a:r>
              <a:rPr lang="fi-FI" dirty="0" err="1" smtClean="0">
                <a:hlinkClick r:id="rId4"/>
              </a:rPr>
              <a:t>ona.pietilainen@luke.fi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+ 358 </a:t>
            </a:r>
            <a:r>
              <a:rPr lang="fi-FI" dirty="0" smtClean="0"/>
              <a:t>29 532 2291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Ruokahävikkimittaukset ravitsemispalveluille</a:t>
            </a:r>
            <a:endParaRPr lang="fi-FI" dirty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637984" y="2571185"/>
            <a:ext cx="3013602" cy="273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000" kern="1200" dirty="0">
                <a:solidFill>
                  <a:schemeClr val="tx2"/>
                </a:solidFill>
                <a:effectLst/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i-FI" sz="1900" dirty="0" smtClean="0"/>
          </a:p>
          <a:p>
            <a:pPr marL="0" indent="0">
              <a:buFont typeface="Arial" charset="0"/>
              <a:buNone/>
            </a:pPr>
            <a:r>
              <a:rPr lang="fi-FI" sz="1900" dirty="0" smtClean="0"/>
              <a:t>Sampsa Nisonen</a:t>
            </a:r>
          </a:p>
          <a:p>
            <a:pPr marL="0" indent="0">
              <a:buFont typeface="Arial" charset="0"/>
              <a:buNone/>
            </a:pPr>
            <a:r>
              <a:rPr lang="fi-FI" sz="1900" dirty="0" err="1">
                <a:hlinkClick r:id="rId5"/>
              </a:rPr>
              <a:t>s</a:t>
            </a:r>
            <a:r>
              <a:rPr lang="fi-FI" sz="1900" dirty="0" err="1" smtClean="0">
                <a:hlinkClick r:id="rId5"/>
              </a:rPr>
              <a:t>ampsa.nisonen@luke.fi</a:t>
            </a:r>
            <a:endParaRPr lang="fi-FI" sz="1900" dirty="0" smtClean="0"/>
          </a:p>
          <a:p>
            <a:pPr marL="0" indent="0">
              <a:buFont typeface="Arial" charset="0"/>
              <a:buNone/>
            </a:pPr>
            <a:r>
              <a:rPr lang="fi-FI" sz="1900" dirty="0" smtClean="0"/>
              <a:t>+ 358 29 532 2002</a:t>
            </a:r>
          </a:p>
          <a:p>
            <a:pPr marL="0" indent="0">
              <a:buFont typeface="Arial" charset="0"/>
              <a:buNone/>
            </a:pPr>
            <a:endParaRPr lang="fi-FI" sz="1900" dirty="0" smtClean="0"/>
          </a:p>
          <a:p>
            <a:pPr marL="0" indent="0">
              <a:buFont typeface="Arial" charset="0"/>
              <a:buNone/>
            </a:pPr>
            <a:r>
              <a:rPr lang="fi-FI" sz="1900" dirty="0" smtClean="0"/>
              <a:t>Leo Lahti</a:t>
            </a:r>
          </a:p>
          <a:p>
            <a:pPr marL="0" indent="0">
              <a:buFont typeface="Arial" charset="0"/>
              <a:buNone/>
            </a:pPr>
            <a:r>
              <a:rPr lang="fi-FI" sz="1900" dirty="0" err="1">
                <a:hlinkClick r:id="rId6"/>
              </a:rPr>
              <a:t>l</a:t>
            </a:r>
            <a:r>
              <a:rPr lang="fi-FI" sz="1900" dirty="0" err="1" smtClean="0">
                <a:hlinkClick r:id="rId6"/>
              </a:rPr>
              <a:t>eo.lahti@luke.fi</a:t>
            </a:r>
            <a:endParaRPr lang="fi-FI" sz="1900" dirty="0" smtClean="0"/>
          </a:p>
          <a:p>
            <a:pPr marL="0" indent="0">
              <a:buFont typeface="Arial" charset="0"/>
              <a:buNone/>
            </a:pPr>
            <a:r>
              <a:rPr lang="fi-FI" sz="1900" dirty="0" smtClean="0"/>
              <a:t>+ 358 29 532 2345</a:t>
            </a:r>
            <a:endParaRPr lang="fi-FI" sz="1900" dirty="0"/>
          </a:p>
        </p:txBody>
      </p:sp>
    </p:spTree>
    <p:extLst>
      <p:ext uri="{BB962C8B-B14F-4D97-AF65-F5344CB8AC3E}">
        <p14:creationId xmlns:p14="http://schemas.microsoft.com/office/powerpoint/2010/main" val="5580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200" dirty="0" smtClean="0">
                <a:latin typeface="Arial" charset="0"/>
                <a:ea typeface="ＭＳ Ｐゴシック" pitchFamily="34" charset="-128"/>
                <a:cs typeface="Arial" charset="0"/>
              </a:rPr>
              <a:t>Tausta</a:t>
            </a:r>
          </a:p>
        </p:txBody>
      </p:sp>
      <p:sp>
        <p:nvSpPr>
          <p:cNvPr id="21507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Euroopan komissiolta on tulossa ruokahävikin seurantaa koskevat vaatimukset jäsenmaille</a:t>
            </a:r>
          </a:p>
          <a:p>
            <a:pPr marL="0" indent="0">
              <a:buNone/>
            </a:pPr>
            <a:endParaRPr lang="fi-FI" altLang="fi-FI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Luonnonvarakeskus rakentaa Ruokahävikin seuranta ja tiekartta -hankkeessa kansallista ruokahävikin seurantajärjestelmää ja kehittää tiedonkeruutapoja ja työkaluja hävikin seurantaan</a:t>
            </a:r>
          </a:p>
          <a:p>
            <a:endParaRPr lang="fi-FI" altLang="fi-FI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fi-FI" dirty="0"/>
              <a:t>Keräämme tietoa erityyppisten ravintoloiden ruokahävikistä. Olemme kehittäneet tätä varten sovelluksen hävikin </a:t>
            </a:r>
            <a:r>
              <a:rPr lang="fi-FI" dirty="0" smtClean="0"/>
              <a:t>kirjaamiseen.</a:t>
            </a:r>
            <a:endParaRPr lang="fi-FI" dirty="0"/>
          </a:p>
          <a:p>
            <a:endParaRPr lang="fi-FI" altLang="fi-FI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C234AF-1E75-43A7-9FC1-B8785A8C02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BE6B59A-451C-C347-B930-5FD182207064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Ruokahävikkimittaukset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563" y="1470025"/>
            <a:ext cx="7543800" cy="4418013"/>
          </a:xfrm>
        </p:spPr>
        <p:txBody>
          <a:bodyPr/>
          <a:lstStyle/>
          <a:p>
            <a:r>
              <a:rPr lang="fi-FI" b="1" dirty="0" smtClean="0"/>
              <a:t>Haemme mukaan kaikentyyppisiä ravitsemispalveluita</a:t>
            </a:r>
            <a:r>
              <a:rPr lang="fi-FI" dirty="0" smtClean="0"/>
              <a:t>, kuten esimerkiksi koulujen, vanhainkotien ja sairaaloiden keittiöitä sekä kahviloita, ruokaravintoloita ja pikaruokapaikkoja. Mittauksiin osallistuvat toimipaikat saavat mittauksen jälkeen tulokset ruokahävikistään.</a:t>
            </a:r>
          </a:p>
          <a:p>
            <a:endParaRPr lang="fi-FI" dirty="0" smtClean="0"/>
          </a:p>
          <a:p>
            <a:r>
              <a:rPr lang="fi-FI" dirty="0" smtClean="0"/>
              <a:t>Mittausjakson pituus on kolme viikkoa. Jakson aikana seurataan keittiössä sekä tarjoilussa syntyvää hävikkiä sekä asiakkaiden lautastähteitä.</a:t>
            </a:r>
          </a:p>
          <a:p>
            <a:endParaRPr lang="fi-FI" dirty="0" smtClean="0"/>
          </a:p>
          <a:p>
            <a:r>
              <a:rPr lang="fi-FI" dirty="0" smtClean="0"/>
              <a:t>LUKE </a:t>
            </a:r>
            <a:r>
              <a:rPr lang="fi-FI" dirty="0"/>
              <a:t>ohjeistaa mittaukset ja </a:t>
            </a:r>
            <a:r>
              <a:rPr lang="fi-FI" dirty="0" smtClean="0"/>
              <a:t>kirjaukset</a:t>
            </a:r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95F7A0-B1BC-49C5-B96E-2E527968A3A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E948F04-9F99-4818-A695-679B8EF17C98}" type="datetime1">
              <a:rPr lang="fi-FI" smtClean="0"/>
              <a:pPr>
                <a:defRPr/>
              </a:pPr>
              <a:t>3.10.2018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1982" y="682388"/>
            <a:ext cx="8127011" cy="787637"/>
          </a:xfrm>
        </p:spPr>
        <p:txBody>
          <a:bodyPr/>
          <a:lstStyle/>
          <a:p>
            <a:r>
              <a:rPr lang="fi-FI" dirty="0" smtClean="0"/>
              <a:t>Toteutus </a:t>
            </a:r>
            <a:r>
              <a:rPr lang="fi-FI" sz="2800" dirty="0" smtClean="0"/>
              <a:t>2018-2019</a:t>
            </a:r>
            <a:r>
              <a:rPr lang="fi-FI" sz="2800" dirty="0"/>
              <a:t/>
            </a:r>
            <a:br>
              <a:rPr lang="fi-FI" sz="2800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200" dirty="0" smtClean="0"/>
              <a:t>3 </a:t>
            </a:r>
            <a:r>
              <a:rPr lang="fi-FI" sz="2200" dirty="0"/>
              <a:t>viikon </a:t>
            </a:r>
            <a:r>
              <a:rPr lang="fi-FI" sz="2200" dirty="0" smtClean="0"/>
              <a:t>seurantajakso </a:t>
            </a:r>
          </a:p>
          <a:p>
            <a:endParaRPr lang="fi-FI" sz="2200" dirty="0" smtClean="0"/>
          </a:p>
          <a:p>
            <a:r>
              <a:rPr lang="fi-FI" sz="2200" dirty="0" smtClean="0"/>
              <a:t>Mittauskohteet:</a:t>
            </a:r>
            <a:endParaRPr lang="fi-FI" sz="2400" dirty="0" smtClean="0"/>
          </a:p>
          <a:p>
            <a:pPr lvl="1"/>
            <a:r>
              <a:rPr lang="fi-FI" sz="2000" dirty="0" smtClean="0"/>
              <a:t>Keittiö-, tarjoilu- </a:t>
            </a:r>
            <a:r>
              <a:rPr lang="fi-FI" sz="2000" dirty="0"/>
              <a:t>ja asiakkaiden </a:t>
            </a:r>
            <a:r>
              <a:rPr lang="fi-FI" sz="2000" dirty="0" smtClean="0"/>
              <a:t>lautastähdehävikki</a:t>
            </a:r>
          </a:p>
          <a:p>
            <a:pPr lvl="1"/>
            <a:r>
              <a:rPr lang="fi-FI" sz="2000" dirty="0" smtClean="0"/>
              <a:t>Alun perin syömäkelvoton ruokajäte esim. kahvinporot, kuoret jne.</a:t>
            </a:r>
            <a:r>
              <a:rPr lang="fi-FI" sz="2000" dirty="0"/>
              <a:t> </a:t>
            </a:r>
            <a:endParaRPr lang="fi-FI" sz="2000" dirty="0" smtClean="0"/>
          </a:p>
          <a:p>
            <a:pPr lvl="1"/>
            <a:endParaRPr lang="fi-FI" sz="2000" dirty="0" smtClean="0"/>
          </a:p>
          <a:p>
            <a:r>
              <a:rPr lang="fi-FI" sz="2200" dirty="0" smtClean="0"/>
              <a:t>Tulokset:</a:t>
            </a:r>
          </a:p>
          <a:p>
            <a:pPr lvl="1"/>
            <a:r>
              <a:rPr lang="fi-FI" sz="2000" dirty="0" smtClean="0"/>
              <a:t>Hävikin määrä, laatu sekä alkuperä</a:t>
            </a:r>
          </a:p>
          <a:p>
            <a:pPr lvl="1"/>
            <a:r>
              <a:rPr lang="fi-FI" sz="2000" dirty="0" smtClean="0"/>
              <a:t>Hävikki </a:t>
            </a:r>
            <a:r>
              <a:rPr lang="fi-FI" sz="2000" dirty="0"/>
              <a:t>suhteessa valmistettuun ruokamäärään (hävikki %)</a:t>
            </a:r>
          </a:p>
          <a:p>
            <a:pPr lvl="1"/>
            <a:r>
              <a:rPr lang="fi-FI" sz="2000" dirty="0"/>
              <a:t>Hävikki ruokailijamäärää kohden (g/asiakas</a:t>
            </a:r>
            <a:r>
              <a:rPr lang="fi-FI" sz="2000" dirty="0" smtClean="0"/>
              <a:t>)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2713F14-65AC-4F63-824F-326643FF77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CD1440C-FAB8-4462-93BB-8682131BCA36}" type="datetime1">
              <a:rPr lang="fi-FI" smtClean="0"/>
              <a:pPr>
                <a:defRPr/>
              </a:pPr>
              <a:t>3.10.2018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Ilmoittautumiset Ravintolafoorumin kautta: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2400" dirty="0" smtClean="0">
              <a:hlinkClick r:id="rId2"/>
            </a:endParaRPr>
          </a:p>
          <a:p>
            <a:endParaRPr lang="fi-FI" sz="2400" dirty="0">
              <a:hlinkClick r:id="rId2"/>
            </a:endParaRPr>
          </a:p>
          <a:p>
            <a:endParaRPr lang="fi-FI" sz="2400" dirty="0">
              <a:hlinkClick r:id="rId2"/>
            </a:endParaRPr>
          </a:p>
          <a:p>
            <a:pPr marL="0" indent="0" algn="ctr">
              <a:buNone/>
            </a:pPr>
            <a:r>
              <a:rPr lang="fi-FI" sz="2400" dirty="0" smtClean="0">
                <a:hlinkClick r:id="rId2"/>
              </a:rPr>
              <a:t>https</a:t>
            </a:r>
            <a:r>
              <a:rPr lang="fi-FI" sz="2400" dirty="0">
                <a:hlinkClick r:id="rId2"/>
              </a:rPr>
              <a:t>://www.luke.fi/ravintolafoorumi</a:t>
            </a:r>
            <a:r>
              <a:rPr lang="fi-FI" sz="2400" dirty="0" smtClean="0">
                <a:hlinkClick r:id="rId2"/>
              </a:rPr>
              <a:t>/</a:t>
            </a:r>
            <a:r>
              <a:rPr lang="fi-FI" sz="2400" dirty="0" smtClean="0"/>
              <a:t> 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2713F14-65AC-4F63-824F-326643FF77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CD1440C-FAB8-4462-93BB-8682131BCA36}" type="datetime1">
              <a:rPr lang="fi-FI" smtClean="0"/>
              <a:pPr>
                <a:defRPr/>
              </a:pPr>
              <a:t>3.10.2018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19EB1-7B49-4481-8AD4-D5340651A10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55DACE11-3EEE-9241-A1DF-F2B920867C27}" type="datetime1">
              <a:rPr lang="fi-FI"/>
              <a:pPr>
                <a:defRPr/>
              </a:pPr>
              <a:t>3.10.2018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Teppo Tutkija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ke_PP_FI_pieni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6BCAD-DB1C-4FFC-B809-D4107AA68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A3D7BB-1DBC-42C5-B4C2-5A04D8D7FC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145E6A-0520-418D-B160-0EE738EE3932}">
  <ds:schemaRefs>
    <ds:schemaRef ds:uri="http://schemas.microsoft.com/office/2006/documentManagement/types"/>
    <ds:schemaRef ds:uri="http://purl.org/dc/elements/1.1/"/>
    <ds:schemaRef ds:uri="http://www.w3.org/XML/1998/namespace"/>
    <ds:schemaRef ds:uri="ebb82943-49da-4504-a2f3-a33fb2eb95f1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Luke_PP_FI_pieni</Template>
  <TotalTime>127</TotalTime>
  <Words>191</Words>
  <Application>Microsoft Office PowerPoint</Application>
  <PresentationFormat>Näytössä katseltava diaesitys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Luke_PP_FI_pieni</vt:lpstr>
      <vt:lpstr>Ruokahävikkimittaukset ravitsemispalveluille</vt:lpstr>
      <vt:lpstr>Tausta</vt:lpstr>
      <vt:lpstr>Ruokahävikkimittaukset</vt:lpstr>
      <vt:lpstr>Toteutus 2018-2019 </vt:lpstr>
      <vt:lpstr> Ilmoittautumiset Ravintolafoorumin kautta:</vt:lpstr>
      <vt:lpstr>PowerPoint-esitys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Ruokahävikkimittaukset ravitsemispalveluille</dc:title>
  <dc:creator>Pietiläinen Oona</dc:creator>
  <cp:lastModifiedBy>Lahti Leo</cp:lastModifiedBy>
  <cp:revision>20</cp:revision>
  <dcterms:created xsi:type="dcterms:W3CDTF">2018-09-20T09:41:20Z</dcterms:created>
  <dcterms:modified xsi:type="dcterms:W3CDTF">2018-10-03T08:03:28Z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-708557139</vt:i4>
  </property>
  <property fmtid="{D5CDD505-2E9C-101B-9397-08002B2CF9AE}" pid="3" name="_NewReviewCycle">
    <vt:lpwstr/>
  </property>
  <property fmtid="{D5CDD505-2E9C-101B-9397-08002B2CF9AE}" pid="4" name="_EmailSubject">
    <vt:lpwstr>Pp-esitys hävikkimittauksista</vt:lpwstr>
  </property>
  <property fmtid="{D5CDD505-2E9C-101B-9397-08002B2CF9AE}" pid="5" name="_AuthorEmail">
    <vt:lpwstr>oona.pietilainen@luke.fi</vt:lpwstr>
  </property>
  <property fmtid="{D5CDD505-2E9C-101B-9397-08002B2CF9AE}" pid="6" name="_AuthorEmailDisplayName">
    <vt:lpwstr>Pietiläinen Oona (Luke)</vt:lpwstr>
  </property>
  <property fmtid="{D5CDD505-2E9C-101B-9397-08002B2CF9AE}" pid="7" name="ContentTypeId">
    <vt:lpwstr>0x010100FC273FBDB1AAC448BDBB3CA1302F22C6</vt:lpwstr>
  </property>
</Properties>
</file>