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96" r:id="rId4"/>
    <p:sldId id="300" r:id="rId5"/>
    <p:sldId id="307" r:id="rId6"/>
    <p:sldId id="308" r:id="rId7"/>
  </p:sldIdLst>
  <p:sldSz cx="9144000" cy="6858000" type="screen4x3"/>
  <p:notesSz cx="7010400" cy="92964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A"/>
    <a:srgbClr val="E6E6E6"/>
    <a:srgbClr val="BFBFBF"/>
    <a:srgbClr val="00539B"/>
    <a:srgbClr val="9CA7AF"/>
    <a:srgbClr val="0070C0"/>
    <a:srgbClr val="FFEBCC"/>
    <a:srgbClr val="A0DDF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68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CD987-3D4A-4B7A-A68B-5AD1CB5F2DA3}" type="datetimeFigureOut">
              <a:rPr lang="fi-FI" smtClean="0"/>
              <a:t>3.2.2017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0BA30-5A48-48F5-B575-8955897F40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09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AC6E-D72C-43D1-BE5B-620AB1742AAB}" type="datetime1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173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A34A-4776-4B34-93A8-EF79ED91EC48}" type="datetime1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700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4F1A-C057-4EA4-A0A8-9B6AD08C315A}" type="datetime1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5112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DD88B61-0A72-46D8-9119-1AF52B18CE13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0E824E-9422-43F7-8144-4B2D6CDACA49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993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6410325" cy="93662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24DE4F-C3E9-49E2-AB71-E9A963CF35BB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8B7006-699D-455F-8CA3-FE5CA040652C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cxnSp>
        <p:nvCxnSpPr>
          <p:cNvPr id="8" name="Suora yhdysviiva 7"/>
          <p:cNvCxnSpPr/>
          <p:nvPr userDrawn="1"/>
        </p:nvCxnSpPr>
        <p:spPr bwMode="auto">
          <a:xfrm>
            <a:off x="683568" y="6093296"/>
            <a:ext cx="8064896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75708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963A12-0362-47B8-B748-A79AF835E167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4F41E7-8052-4FA7-917F-D72AA2C8BDDC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63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11188" y="1844675"/>
            <a:ext cx="4064000" cy="4238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27588" y="1844675"/>
            <a:ext cx="4065587" cy="4238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3C8253C-9A53-44A4-8CCF-530CC2EF683E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75CC78-8956-4C15-8F45-8174FD815D7C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053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75E45B-4D87-4F87-9BF2-5E5270660A68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4B5020-0BEB-437D-A22B-DC7749A56D65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707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61B55E-7814-4DD0-BDEC-EA0C7CAD8C9F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C83253-F6E8-4D2E-84C2-AE6A3CB933F7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9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8005645-B5E8-4F60-BC70-C502E476259D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82B0EF5-A2B8-4E8F-AF35-8CAB4B0EF4BF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F1E1E4-7594-44F3-82C8-127EFEC14EE4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F791B0-EF41-47F3-8D96-B57EFA9D1356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29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6BCAB-178C-4B42-8C7A-D615E8B9F64E}" type="datetime1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9944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BE5ECC0-2D61-409D-993A-224310184AF0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C2CC092-05B4-4A16-B8EF-A995892D39E3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17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B155886-2D2C-4FD0-A716-DB3723838C46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3CC1EF-A5F5-4EA3-B765-76CF7044BEA9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7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23075" y="404813"/>
            <a:ext cx="2070100" cy="5678487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11188" y="404813"/>
            <a:ext cx="6059487" cy="567848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5AD3CC-70C8-4E13-A90E-ADDC4292EC2C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07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C0FEE8-37EA-42AC-A0D8-D3046D4C7AF5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71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6410325" cy="93662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11188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59BE0F7-0EE7-4EFE-950C-307E4C69D6F3}" type="datetime1">
              <a:rPr lang="fi-FI" smtClean="0">
                <a:solidFill>
                  <a:srgbClr val="000000"/>
                </a:solidFill>
              </a:rPr>
              <a:t>3.2.2017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278188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  <p:cxnSp>
        <p:nvCxnSpPr>
          <p:cNvPr id="8" name="Suora yhdysviiva 7"/>
          <p:cNvCxnSpPr/>
          <p:nvPr userDrawn="1"/>
        </p:nvCxnSpPr>
        <p:spPr bwMode="auto">
          <a:xfrm>
            <a:off x="755576" y="5877272"/>
            <a:ext cx="8064896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818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7CBB-3F66-4BAD-8C12-9088FA95B328}" type="datetime1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58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B4958-6136-41CE-B891-A50BC4505957}" type="datetime1">
              <a:rPr lang="fi-FI" smtClean="0"/>
              <a:t>3.2.2017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454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F297-BB8D-4714-979A-E77DF0FFB985}" type="datetime1">
              <a:rPr lang="fi-FI" smtClean="0"/>
              <a:t>3.2.2017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229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FAFC-0C37-4DB4-B3AA-4AEFC4F9605F}" type="datetime1">
              <a:rPr lang="fi-FI" smtClean="0"/>
              <a:t>3.2.2017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456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4C25-019B-4EFE-AC07-5D024A8598BE}" type="datetime1">
              <a:rPr lang="fi-FI" smtClean="0"/>
              <a:t>3.2.2017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98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0077-4315-4C1D-B6C5-3FA260106A17}" type="datetime1">
              <a:rPr lang="fi-FI" smtClean="0"/>
              <a:t>3.2.2017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320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B249-D907-4783-9683-05458FC0B14A}" type="datetime1">
              <a:rPr lang="fi-FI" smtClean="0"/>
              <a:t>3.2.2017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69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B99FB-D792-45D2-8E07-497DADDF1A42}" type="datetime1">
              <a:rPr lang="fi-FI" smtClean="0"/>
              <a:t>3.2.2017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1A13-9235-4CAD-865B-99CE761278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98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476672"/>
            <a:ext cx="64103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844675"/>
            <a:ext cx="8281987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cxnSp>
        <p:nvCxnSpPr>
          <p:cNvPr id="10" name="Straight Connector 11"/>
          <p:cNvCxnSpPr/>
          <p:nvPr userDrawn="1"/>
        </p:nvCxnSpPr>
        <p:spPr>
          <a:xfrm flipH="1">
            <a:off x="0" y="6410408"/>
            <a:ext cx="9144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8" t="26228" r="3416" b="25356"/>
          <a:stretch>
            <a:fillRect/>
          </a:stretch>
        </p:blipFill>
        <p:spPr bwMode="auto">
          <a:xfrm>
            <a:off x="7392382" y="6170268"/>
            <a:ext cx="1492162" cy="56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89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7A"/>
          </a:solidFill>
          <a:latin typeface="Verdana" pitchFamily="34" charset="0"/>
          <a:ea typeface="ヒラギノ角ゴ Pro W3" pitchFamily="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H="1">
            <a:off x="0" y="6381750"/>
            <a:ext cx="9144000" cy="0"/>
          </a:xfrm>
          <a:prstGeom prst="line">
            <a:avLst/>
          </a:prstGeom>
          <a:ln w="12700">
            <a:solidFill>
              <a:srgbClr val="E6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8" t="26228" r="3416" b="25356"/>
          <a:stretch>
            <a:fillRect/>
          </a:stretch>
        </p:blipFill>
        <p:spPr bwMode="auto">
          <a:xfrm>
            <a:off x="3492500" y="635000"/>
            <a:ext cx="338296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itle 12"/>
          <p:cNvSpPr>
            <a:spLocks noGrp="1"/>
          </p:cNvSpPr>
          <p:nvPr>
            <p:ph type="ctrTitle"/>
          </p:nvPr>
        </p:nvSpPr>
        <p:spPr>
          <a:xfrm>
            <a:off x="3492501" y="1885284"/>
            <a:ext cx="5399980" cy="3532854"/>
          </a:xfrm>
        </p:spPr>
        <p:txBody>
          <a:bodyPr>
            <a:normAutofit/>
          </a:bodyPr>
          <a:lstStyle/>
          <a:p>
            <a:pPr algn="l"/>
            <a:r>
              <a:rPr lang="fi-FI" altLang="fi-FI" sz="3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Ruokahävikin vähentäminen ravintoloissa</a:t>
            </a:r>
            <a:r>
              <a:rPr lang="fi-FI" altLang="fi-FI" sz="1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i-FI" altLang="fi-FI" sz="1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i-FI" altLang="fi-FI" sz="1600" dirty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i-FI" altLang="fi-FI" sz="1600" dirty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i-FI" altLang="fi-FI" sz="1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i-FI" altLang="fi-FI" sz="1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i-FI" altLang="fi-FI" sz="1600" b="1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fi-FI" altLang="fi-FI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.2.2017</a:t>
            </a:r>
            <a:br>
              <a:rPr lang="fi-FI" altLang="fi-FI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i-FI" altLang="fi-FI" sz="1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fi-FI" altLang="fi-FI" sz="1600" dirty="0" smtClean="0">
                <a:solidFill>
                  <a:srgbClr val="0053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i-FI" altLang="fi-FI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Veli-Matti Aittoniemi</a:t>
            </a:r>
            <a:endParaRPr lang="fi-FI" altLang="fi-FI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635375" y="2060575"/>
            <a:ext cx="1787525" cy="0"/>
          </a:xfrm>
          <a:prstGeom prst="line">
            <a:avLst/>
          </a:prstGeom>
          <a:ln>
            <a:solidFill>
              <a:srgbClr val="2B48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3492500" y="6453188"/>
            <a:ext cx="53276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000" i="1" spc="20" dirty="0">
                <a:latin typeface="Verdana" pitchFamily="34" charset="0"/>
                <a:cs typeface="Arial" charset="0"/>
              </a:rPr>
              <a:t>Työtä ja hyvinvointia</a:t>
            </a:r>
            <a:r>
              <a:rPr lang="fi-FI" sz="1000" i="1" dirty="0">
                <a:latin typeface="Verdana" pitchFamily="34" charset="0"/>
                <a:cs typeface="Arial" charset="0"/>
              </a:rPr>
              <a:t> </a:t>
            </a:r>
            <a:r>
              <a:rPr lang="fi-FI" sz="1000" i="1" spc="20" dirty="0">
                <a:latin typeface="Verdana" pitchFamily="34" charset="0"/>
                <a:cs typeface="Arial" charset="0"/>
              </a:rPr>
              <a:t>koko</a:t>
            </a:r>
            <a:r>
              <a:rPr lang="fi-FI" sz="1000" i="1" dirty="0">
                <a:latin typeface="Verdana" pitchFamily="34" charset="0"/>
                <a:cs typeface="Arial" charset="0"/>
              </a:rPr>
              <a:t> </a:t>
            </a:r>
            <a:r>
              <a:rPr lang="fi-FI" sz="1000" i="1" spc="20" dirty="0">
                <a:latin typeface="Verdana" pitchFamily="34" charset="0"/>
                <a:cs typeface="Arial" charset="0"/>
              </a:rPr>
              <a:t>Suomeen ● </a:t>
            </a:r>
            <a:r>
              <a:rPr lang="fi-FI" sz="1000" spc="-10" dirty="0">
                <a:latin typeface="Verdana" pitchFamily="34" charset="0"/>
                <a:cs typeface="Arial" charset="0"/>
              </a:rPr>
              <a:t>Matkailu</a:t>
            </a:r>
            <a:r>
              <a:rPr lang="fi-FI" sz="1000" spc="-20" dirty="0">
                <a:latin typeface="Verdana" pitchFamily="34" charset="0"/>
                <a:cs typeface="Arial" charset="0"/>
              </a:rPr>
              <a:t>- ja </a:t>
            </a:r>
            <a:r>
              <a:rPr lang="fi-FI" sz="1000" spc="-10" dirty="0">
                <a:latin typeface="Verdana" pitchFamily="34" charset="0"/>
                <a:cs typeface="Arial" charset="0"/>
              </a:rPr>
              <a:t>Ravintolapalvelut</a:t>
            </a:r>
            <a:r>
              <a:rPr lang="fi-FI" sz="1000" spc="-20" dirty="0">
                <a:latin typeface="Verdana" pitchFamily="34" charset="0"/>
                <a:cs typeface="Arial" charset="0"/>
              </a:rPr>
              <a:t> </a:t>
            </a:r>
            <a:r>
              <a:rPr lang="fi-FI" sz="1000" spc="-10" dirty="0">
                <a:latin typeface="Verdana" pitchFamily="34" charset="0"/>
                <a:cs typeface="Arial" charset="0"/>
              </a:rPr>
              <a:t>MaRa</a:t>
            </a:r>
            <a:r>
              <a:rPr lang="fi-FI" sz="1000" spc="-20" dirty="0">
                <a:latin typeface="Verdana" pitchFamily="34" charset="0"/>
                <a:cs typeface="Arial" charset="0"/>
              </a:rPr>
              <a:t> ry</a:t>
            </a:r>
          </a:p>
        </p:txBody>
      </p:sp>
      <p:sp>
        <p:nvSpPr>
          <p:cNvPr id="2" name="Rectangle 1"/>
          <p:cNvSpPr/>
          <p:nvPr/>
        </p:nvSpPr>
        <p:spPr>
          <a:xfrm>
            <a:off x="900113" y="0"/>
            <a:ext cx="2232025" cy="2071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0113" y="2235200"/>
            <a:ext cx="2232025" cy="1439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6154" name="TextBox 20"/>
          <p:cNvSpPr txBox="1">
            <a:spLocks noChangeArrowheads="1"/>
          </p:cNvSpPr>
          <p:nvPr/>
        </p:nvSpPr>
        <p:spPr bwMode="auto">
          <a:xfrm>
            <a:off x="1258888" y="2540000"/>
            <a:ext cx="15128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KUVA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(korkeus voi vaihdella)</a:t>
            </a:r>
            <a:endParaRPr lang="fi-FI" altLang="fi-FI" sz="1200" smtClean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0113" y="3824288"/>
            <a:ext cx="2232025" cy="14398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6156" name="TextBox 20"/>
          <p:cNvSpPr txBox="1">
            <a:spLocks noChangeArrowheads="1"/>
          </p:cNvSpPr>
          <p:nvPr/>
        </p:nvSpPr>
        <p:spPr bwMode="auto">
          <a:xfrm>
            <a:off x="1258888" y="4129088"/>
            <a:ext cx="15128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KUVA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(korkeus voi vaihdella)</a:t>
            </a:r>
            <a:endParaRPr lang="fi-FI" altLang="fi-FI" sz="1200" smtClean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00113" y="5418138"/>
            <a:ext cx="2232025" cy="14398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6158" name="TextBox 20"/>
          <p:cNvSpPr txBox="1">
            <a:spLocks noChangeArrowheads="1"/>
          </p:cNvSpPr>
          <p:nvPr/>
        </p:nvSpPr>
        <p:spPr bwMode="auto">
          <a:xfrm>
            <a:off x="1258888" y="5722938"/>
            <a:ext cx="15128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KUVA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(korkeus voi vaihdella)</a:t>
            </a:r>
            <a:endParaRPr lang="fi-FI" altLang="fi-FI" sz="1200" smtClean="0">
              <a:solidFill>
                <a:prstClr val="white"/>
              </a:solidFill>
            </a:endParaRPr>
          </a:p>
        </p:txBody>
      </p:sp>
      <p:sp>
        <p:nvSpPr>
          <p:cNvPr id="6159" name="TextBox 20"/>
          <p:cNvSpPr txBox="1">
            <a:spLocks noChangeArrowheads="1"/>
          </p:cNvSpPr>
          <p:nvPr/>
        </p:nvSpPr>
        <p:spPr bwMode="auto">
          <a:xfrm>
            <a:off x="1258888" y="765175"/>
            <a:ext cx="15128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KUVA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i-FI" altLang="fi-FI" sz="1600" smtClean="0">
                <a:solidFill>
                  <a:prstClr val="white"/>
                </a:solidFill>
              </a:rPr>
              <a:t>(korkeus voi vaihdella)</a:t>
            </a:r>
            <a:endParaRPr lang="fi-FI" altLang="fi-FI" sz="1200" smtClean="0">
              <a:solidFill>
                <a:prstClr val="white"/>
              </a:solidFill>
            </a:endParaRPr>
          </a:p>
        </p:txBody>
      </p:sp>
      <p:pic>
        <p:nvPicPr>
          <p:cNvPr id="17" name="Kuva 16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7" r="11636"/>
          <a:stretch>
            <a:fillRect/>
          </a:stretch>
        </p:blipFill>
        <p:spPr bwMode="auto">
          <a:xfrm>
            <a:off x="900113" y="19050"/>
            <a:ext cx="2230437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Kuva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1" t="1764" r="30824" b="1839"/>
          <a:stretch>
            <a:fillRect/>
          </a:stretch>
        </p:blipFill>
        <p:spPr bwMode="auto">
          <a:xfrm>
            <a:off x="909797" y="5419725"/>
            <a:ext cx="2233612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Kuva 25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" r="30035"/>
          <a:stretch>
            <a:fillRect/>
          </a:stretch>
        </p:blipFill>
        <p:spPr bwMode="auto">
          <a:xfrm>
            <a:off x="898525" y="2235200"/>
            <a:ext cx="22320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Kuva 2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33" y="3824288"/>
            <a:ext cx="223202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7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3296"/>
          </a:xfrm>
          <a:solidFill>
            <a:schemeClr val="bg1">
              <a:lumMod val="85000"/>
              <a:alpha val="35000"/>
            </a:schemeClr>
          </a:solidFill>
        </p:spPr>
      </p:pic>
      <p:sp>
        <p:nvSpPr>
          <p:cNvPr id="7" name="Suorakulmio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3200" b="1" i="0" u="none" strike="noStrike" cap="none" normalizeH="0" baseline="0" smtClean="0">
              <a:ln>
                <a:noFill/>
              </a:ln>
              <a:solidFill>
                <a:srgbClr val="00337A"/>
              </a:solidFill>
              <a:effectLst/>
              <a:latin typeface="Verdana" pitchFamily="34" charset="0"/>
              <a:ea typeface="ヒラギノ角ゴ Pro W3" pitchFamily="16" charset="-128"/>
            </a:endParaRPr>
          </a:p>
        </p:txBody>
      </p:sp>
      <p:sp>
        <p:nvSpPr>
          <p:cNvPr id="8" name="Suorakulmio 7"/>
          <p:cNvSpPr/>
          <p:nvPr/>
        </p:nvSpPr>
        <p:spPr bwMode="auto">
          <a:xfrm>
            <a:off x="179512" y="1700808"/>
            <a:ext cx="468052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3200" b="1" i="0" u="none" strike="noStrike" cap="none" normalizeH="0" baseline="0" smtClean="0">
              <a:ln>
                <a:noFill/>
              </a:ln>
              <a:solidFill>
                <a:srgbClr val="00337A"/>
              </a:solidFill>
              <a:effectLst/>
              <a:latin typeface="Verdana" pitchFamily="34" charset="0"/>
              <a:ea typeface="ヒラギノ角ゴ Pro W3" pitchFamily="16" charset="-128"/>
            </a:endParaRPr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>
          <a:xfrm>
            <a:off x="863240" y="1772816"/>
            <a:ext cx="7669200" cy="4680520"/>
          </a:xfrm>
        </p:spPr>
        <p:txBody>
          <a:bodyPr/>
          <a:lstStyle/>
          <a:p>
            <a:r>
              <a:rPr lang="fi-FI" sz="2000" dirty="0" smtClean="0"/>
              <a:t>EU:n komissio on käynnistänyt hankkeen , jonka tavoitteena on kiertotalouteen siirtyminen niin, että jätteen määrä on minimoitu</a:t>
            </a:r>
          </a:p>
          <a:p>
            <a:r>
              <a:rPr lang="fi-FI" sz="2000" dirty="0" smtClean="0"/>
              <a:t>Ruokahävikki on tärkeä osa hanketta</a:t>
            </a:r>
          </a:p>
          <a:p>
            <a:r>
              <a:rPr lang="fi-FI" sz="2000" dirty="0" smtClean="0"/>
              <a:t>Tutkimusten mukaan kolmasosa ruoasta, joka tuotetaan ravinnoksi, katoaa tai siitä tulee hävikkiä</a:t>
            </a:r>
          </a:p>
          <a:p>
            <a:r>
              <a:rPr lang="fi-FI" sz="2000" dirty="0" smtClean="0"/>
              <a:t>Euroopassa ruokahävikki on 88 miljoona tonnia eli noin 173 kiloa vuodessa asukasta kohden</a:t>
            </a:r>
          </a:p>
          <a:p>
            <a:r>
              <a:rPr lang="fi-FI" sz="2000" dirty="0" smtClean="0"/>
              <a:t>28 EU:n jäsenmaata on sitoutunut YK:n tavoitteeseen vähentää ruokahävikki puoleen vuoteen 2030 mennessä</a:t>
            </a:r>
          </a:p>
          <a:p>
            <a:r>
              <a:rPr lang="fi-FI" sz="2000" dirty="0" smtClean="0"/>
              <a:t>EU:ssa on keskusteltu sitovasta lainsäädännöstä, mutta toistaiseksi on valittu vapaaehtoisten toimien tie</a:t>
            </a:r>
          </a:p>
          <a:p>
            <a:endParaRPr lang="fi-FI" sz="20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Ruokahävikki Euroopassa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27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Hotrec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611560" y="1556792"/>
            <a:ext cx="8281987" cy="4238625"/>
          </a:xfrm>
        </p:spPr>
        <p:txBody>
          <a:bodyPr/>
          <a:lstStyle/>
          <a:p>
            <a:r>
              <a:rPr lang="fi-FI" dirty="0" err="1" smtClean="0"/>
              <a:t>Fusions-selvityksen</a:t>
            </a:r>
            <a:r>
              <a:rPr lang="fi-FI" dirty="0" smtClean="0"/>
              <a:t> mukaan kotitaloudet synnyttävät 53 % ruokahävikistä, ravitsemispalvelujen osuus on 12 %</a:t>
            </a:r>
          </a:p>
          <a:p>
            <a:pPr lvl="1"/>
            <a:r>
              <a:rPr lang="fi-FI" dirty="0" smtClean="0"/>
              <a:t>Ravitsemispalveluissa on mukana myös julkinen sektori</a:t>
            </a:r>
          </a:p>
          <a:p>
            <a:r>
              <a:rPr lang="fi-FI" dirty="0" smtClean="0"/>
              <a:t>Eurooppalaisen matkailu- ja ravintola-alan edunvalvoja </a:t>
            </a:r>
            <a:r>
              <a:rPr lang="fi-FI" dirty="0" err="1" smtClean="0"/>
              <a:t>Hotrec</a:t>
            </a:r>
            <a:r>
              <a:rPr lang="fi-FI" dirty="0" smtClean="0"/>
              <a:t> on julkaissut tammikuussa ohjeen: ”</a:t>
            </a:r>
            <a:r>
              <a:rPr lang="fi-FI" dirty="0" err="1" smtClean="0"/>
              <a:t>European</a:t>
            </a:r>
            <a:r>
              <a:rPr lang="fi-FI" dirty="0" smtClean="0"/>
              <a:t> </a:t>
            </a:r>
            <a:r>
              <a:rPr lang="fi-FI" dirty="0" err="1" smtClean="0"/>
              <a:t>hospitality</a:t>
            </a:r>
            <a:r>
              <a:rPr lang="fi-FI" dirty="0" smtClean="0"/>
              <a:t> </a:t>
            </a:r>
            <a:r>
              <a:rPr lang="fi-FI" dirty="0" err="1" smtClean="0"/>
              <a:t>industry</a:t>
            </a:r>
            <a:r>
              <a:rPr lang="fi-FI" dirty="0" smtClean="0"/>
              <a:t> </a:t>
            </a:r>
            <a:r>
              <a:rPr lang="fi-FI" dirty="0" err="1" smtClean="0"/>
              <a:t>guidelines</a:t>
            </a:r>
            <a:r>
              <a:rPr lang="fi-FI" dirty="0" smtClean="0"/>
              <a:t> to </a:t>
            </a:r>
            <a:r>
              <a:rPr lang="fi-FI" dirty="0" err="1" smtClean="0"/>
              <a:t>reduce</a:t>
            </a:r>
            <a:r>
              <a:rPr lang="fi-FI" dirty="0" smtClean="0"/>
              <a:t> food </a:t>
            </a:r>
            <a:r>
              <a:rPr lang="fi-FI" dirty="0" err="1" smtClean="0"/>
              <a:t>waste</a:t>
            </a:r>
            <a:r>
              <a:rPr lang="fi-FI" dirty="0" smtClean="0"/>
              <a:t>”.</a:t>
            </a:r>
          </a:p>
          <a:p>
            <a:r>
              <a:rPr lang="fi-FI" dirty="0" smtClean="0"/>
              <a:t>Ohjeessa esitellään tavoitteita ruokahävikin vähentämiseksi ja toimialan parhaita käytäntöjä</a:t>
            </a:r>
          </a:p>
          <a:p>
            <a:r>
              <a:rPr lang="fi-FI" dirty="0" err="1" smtClean="0"/>
              <a:t>Hotrecin</a:t>
            </a:r>
            <a:r>
              <a:rPr lang="fi-FI" dirty="0" smtClean="0"/>
              <a:t> kokouksessa sovittiin, että jäsenmaiden matkailu- ja ravintolajärjestöt tekevät kotimaissaan vastaavia ohjeita  jäsenyritysten käyttöön</a:t>
            </a:r>
          </a:p>
          <a:p>
            <a:r>
              <a:rPr lang="fi-FI" dirty="0" smtClean="0"/>
              <a:t>Matkailu- ja Ravintolapalvelu </a:t>
            </a:r>
            <a:r>
              <a:rPr lang="fi-FI" dirty="0" err="1" smtClean="0"/>
              <a:t>MaRa</a:t>
            </a:r>
            <a:r>
              <a:rPr lang="fi-FI" dirty="0" smtClean="0"/>
              <a:t> ry on sitoutunut </a:t>
            </a:r>
            <a:r>
              <a:rPr lang="fi-FI" dirty="0" err="1" smtClean="0"/>
              <a:t>Hotrecin</a:t>
            </a:r>
            <a:r>
              <a:rPr lang="fi-FI" dirty="0" smtClean="0"/>
              <a:t> jäsenenä hankkeeseen</a:t>
            </a:r>
          </a:p>
          <a:p>
            <a:r>
              <a:rPr lang="fi-FI" dirty="0" smtClean="0"/>
              <a:t>Luonnonvarakeskus </a:t>
            </a:r>
            <a:r>
              <a:rPr lang="fi-FI" dirty="0" err="1" smtClean="0"/>
              <a:t>Luken</a:t>
            </a:r>
            <a:r>
              <a:rPr lang="fi-FI" dirty="0" smtClean="0"/>
              <a:t> verkostoon osallistuminen on osa </a:t>
            </a:r>
            <a:r>
              <a:rPr lang="fi-FI" dirty="0" err="1" smtClean="0"/>
              <a:t>MaRan</a:t>
            </a:r>
            <a:r>
              <a:rPr lang="fi-FI" dirty="0" smtClean="0"/>
              <a:t> hanketta</a:t>
            </a:r>
          </a:p>
        </p:txBody>
      </p:sp>
    </p:spTree>
    <p:extLst>
      <p:ext uri="{BB962C8B-B14F-4D97-AF65-F5344CB8AC3E}">
        <p14:creationId xmlns:p14="http://schemas.microsoft.com/office/powerpoint/2010/main" val="30711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Jätedirektiivi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1628800"/>
            <a:ext cx="8424936" cy="4238625"/>
          </a:xfrm>
        </p:spPr>
        <p:txBody>
          <a:bodyPr/>
          <a:lstStyle/>
          <a:p>
            <a:r>
              <a:rPr lang="fi-FI" dirty="0" smtClean="0"/>
              <a:t>EU-parlamentin </a:t>
            </a:r>
            <a:r>
              <a:rPr lang="fi-FI" dirty="0" err="1" smtClean="0"/>
              <a:t>ENVI-komitea</a:t>
            </a:r>
            <a:r>
              <a:rPr lang="fi-FI" dirty="0" smtClean="0"/>
              <a:t> käsittelee jätedirektiivin uudistamista ja tarkastelee erityisesti ruokahävikin vähentämistä ruokaketjussa</a:t>
            </a:r>
          </a:p>
          <a:p>
            <a:r>
              <a:rPr lang="fi-FI" dirty="0" smtClean="0"/>
              <a:t>Keskusteluissa on ollut esillä myös perinteinen EU-ratkaisu:</a:t>
            </a:r>
          </a:p>
          <a:p>
            <a:r>
              <a:rPr lang="fi-FI" dirty="0" smtClean="0"/>
              <a:t>Säädetään jäsenvaltioille pakollinen kiintiö hävikin vähentämisestä, jonka jäsenvaltio vyöryttää elinkeinoille</a:t>
            </a:r>
          </a:p>
          <a:p>
            <a:r>
              <a:rPr lang="fi-FI" dirty="0" smtClean="0"/>
              <a:t>Määrälliset tavoitteet johtavat helposti kaavamaisiin toimiin ja vastuullisesti toimivien elinkeinojen hallinnollisen taakan lisääntymiseen</a:t>
            </a:r>
          </a:p>
          <a:p>
            <a:r>
              <a:rPr lang="fi-FI" dirty="0" err="1" smtClean="0"/>
              <a:t>Hotrec</a:t>
            </a:r>
            <a:r>
              <a:rPr lang="fi-FI" dirty="0" smtClean="0"/>
              <a:t> ja eurooppalaiset järjestöt ovat esittäneet, että toimenpiteissä keskitytään keinoihin eikä kiintiöihin</a:t>
            </a:r>
          </a:p>
          <a:p>
            <a:r>
              <a:rPr lang="fi-FI" dirty="0" smtClean="0"/>
              <a:t>Etsitään parhaat menetelmät ja levitetään niitä yritysten tietoisuuteen</a:t>
            </a:r>
          </a:p>
          <a:p>
            <a:r>
              <a:rPr lang="fi-FI" dirty="0" smtClean="0"/>
              <a:t>Määritelmät ja mittaustavat on myös yhtenäistettävä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439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Esimerkkejä eurooppalaista käytännöistä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Älä laita leipää buffetin alkuun. Jos asiakkaille tarjotaan vähemmän leipää, he syövät enemmän buffetista, ja jäljelle jäävän ruoan määrä vähenee</a:t>
            </a:r>
          </a:p>
          <a:p>
            <a:r>
              <a:rPr lang="fi-FI" dirty="0" smtClean="0"/>
              <a:t>Älä täytä </a:t>
            </a:r>
            <a:r>
              <a:rPr lang="fi-FI" dirty="0" err="1" smtClean="0"/>
              <a:t>buffettia</a:t>
            </a:r>
            <a:r>
              <a:rPr lang="fi-FI" dirty="0" smtClean="0"/>
              <a:t> viimeisen vartin aikana</a:t>
            </a:r>
          </a:p>
          <a:p>
            <a:r>
              <a:rPr lang="fi-FI" dirty="0" smtClean="0"/>
              <a:t>Kommunikoi asiakkaiden kanssa ja tarkista säännöllisesti, mikä määrä ruokaa on asiakkaiden kannalta sopivin</a:t>
            </a:r>
          </a:p>
          <a:p>
            <a:r>
              <a:rPr lang="fi-FI" dirty="0" smtClean="0"/>
              <a:t>Mieti juomien pakkaamista. Joissain juomissa kannut voivat olla parempi valinta, kuin suuret pullot. </a:t>
            </a:r>
          </a:p>
          <a:p>
            <a:r>
              <a:rPr lang="fi-FI" dirty="0" smtClean="0"/>
              <a:t>Suosi kokouksissa kahvi- ja </a:t>
            </a:r>
            <a:r>
              <a:rPr lang="fi-FI" smtClean="0"/>
              <a:t>vesiautomaatteja termos- </a:t>
            </a:r>
            <a:r>
              <a:rPr lang="fi-FI" dirty="0" smtClean="0"/>
              <a:t>ja vesipullojen sijaan.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Kaikki ideat eivät sovi kaikille. Jokainen valitsee itselleen sopivat keinot.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002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lvopohja_blanc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20F"/>
      </a:accent1>
      <a:accent2>
        <a:srgbClr val="0033E1"/>
      </a:accent2>
      <a:accent3>
        <a:srgbClr val="FFFFFF"/>
      </a:accent3>
      <a:accent4>
        <a:srgbClr val="000000"/>
      </a:accent4>
      <a:accent5>
        <a:srgbClr val="FFDDAA"/>
      </a:accent5>
      <a:accent6>
        <a:srgbClr val="002DCC"/>
      </a:accent6>
      <a:hlink>
        <a:srgbClr val="A8FFFF"/>
      </a:hlink>
      <a:folHlink>
        <a:srgbClr val="A8FFFF"/>
      </a:folHlink>
    </a:clrScheme>
    <a:fontScheme name="Kalvopohja_blanco">
      <a:majorFont>
        <a:latin typeface="Verdana"/>
        <a:ea typeface="ヒラギノ角ゴ Pro W3"/>
        <a:cs typeface=""/>
      </a:majorFont>
      <a:minorFont>
        <a:latin typeface="Verdan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200" b="1" i="0" u="none" strike="noStrike" cap="none" normalizeH="0" baseline="0" smtClean="0">
            <a:ln>
              <a:noFill/>
            </a:ln>
            <a:solidFill>
              <a:srgbClr val="00337A"/>
            </a:solidFill>
            <a:effectLst/>
            <a:latin typeface="Verdana" pitchFamily="34" charset="0"/>
            <a:ea typeface="ヒラギノ角ゴ Pro W3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200" b="1" i="0" u="none" strike="noStrike" cap="none" normalizeH="0" baseline="0" smtClean="0">
            <a:ln>
              <a:noFill/>
            </a:ln>
            <a:solidFill>
              <a:srgbClr val="00337A"/>
            </a:solidFill>
            <a:effectLst/>
            <a:latin typeface="Verdana" pitchFamily="34" charset="0"/>
            <a:ea typeface="ヒラギノ角ゴ Pro W3" pitchFamily="16" charset="-128"/>
          </a:defRPr>
        </a:defPPr>
      </a:lstStyle>
    </a:lnDef>
  </a:objectDefaults>
  <a:extraClrSchemeLst>
    <a:extraClrScheme>
      <a:clrScheme name="Kalvopohja_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vopohja_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vopohja_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vopohja_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vopohja_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vopohja_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vopohja_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vopohja_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vopohja_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vopohja_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vopohja_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vopohja_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354</Words>
  <Application>Microsoft Office PowerPoint</Application>
  <PresentationFormat>Näytössä katseltava diaesitys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7" baseType="lpstr">
      <vt:lpstr>Office-teema</vt:lpstr>
      <vt:lpstr>Kalvopohja_blanco</vt:lpstr>
      <vt:lpstr>Ruokahävikin vähentäminen ravintoloissa   3.2.2017  Veli-Matti Aittoniemi</vt:lpstr>
      <vt:lpstr>Ruokahävikki Euroopassa</vt:lpstr>
      <vt:lpstr>Hotrec</vt:lpstr>
      <vt:lpstr>Jätedirektiivi</vt:lpstr>
      <vt:lpstr>Esimerkkejä eurooppalaista käytännöistä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Kilpailu matkailijoista Pohjoismaissa kiristyy  16.6.2016  Jouni Vihmo, ekonomisti</dc:title>
  <dc:creator>Vihmo Jouni</dc:creator>
  <cp:lastModifiedBy>Silvennoinen Kirsi</cp:lastModifiedBy>
  <cp:revision>257</cp:revision>
  <cp:lastPrinted>2016-12-14T05:45:13Z</cp:lastPrinted>
  <dcterms:created xsi:type="dcterms:W3CDTF">2016-04-15T07:30:37Z</dcterms:created>
  <dcterms:modified xsi:type="dcterms:W3CDTF">2017-02-03T11:00:04Z</dcterms:modified>
</cp:coreProperties>
</file>