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7" r:id="rId2"/>
    <p:sldId id="342" r:id="rId3"/>
    <p:sldId id="320" r:id="rId4"/>
    <p:sldId id="343" r:id="rId5"/>
    <p:sldId id="329" r:id="rId6"/>
    <p:sldId id="322" r:id="rId7"/>
    <p:sldId id="323" r:id="rId8"/>
    <p:sldId id="324" r:id="rId9"/>
    <p:sldId id="325" r:id="rId10"/>
    <p:sldId id="326" r:id="rId11"/>
    <p:sldId id="327" r:id="rId12"/>
    <p:sldId id="328" r:id="rId13"/>
    <p:sldId id="344" r:id="rId14"/>
    <p:sldId id="346" r:id="rId15"/>
    <p:sldId id="331" r:id="rId16"/>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B233"/>
    <a:srgbClr val="9AE29A"/>
    <a:srgbClr val="F0AB00"/>
    <a:srgbClr val="00A9E0"/>
    <a:srgbClr val="53CD53"/>
    <a:srgbClr val="B07E00"/>
    <a:srgbClr val="FFDF2A"/>
    <a:srgbClr val="7EFFD7"/>
    <a:srgbClr val="10FF66"/>
    <a:srgbClr val="00F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021" autoAdjust="0"/>
  </p:normalViewPr>
  <p:slideViewPr>
    <p:cSldViewPr>
      <p:cViewPr>
        <p:scale>
          <a:sx n="70" d="100"/>
          <a:sy n="70" d="100"/>
        </p:scale>
        <p:origin x="-138" y="-852"/>
      </p:cViewPr>
      <p:guideLst>
        <p:guide orient="horz" pos="652"/>
        <p:guide pos="288"/>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4" d="100"/>
          <a:sy n="104" d="100"/>
        </p:scale>
        <p:origin x="-1800" y="179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fld id="{1A3C6A6B-D4D2-48E0-BB9C-17589AB296F6}" type="datetimeFigureOut">
              <a:rPr lang="fi-FI"/>
              <a:pPr>
                <a:defRPr/>
              </a:pPr>
              <a:t>22.1.2015</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Arial" charset="0"/>
                <a:cs typeface="Arial" charset="0"/>
              </a:defRPr>
            </a:lvl1pPr>
          </a:lstStyle>
          <a:p>
            <a:pPr>
              <a:defRPr/>
            </a:pPr>
            <a:fld id="{102B6392-4403-4F62-A8EC-BB60A39A8052}" type="slidenum">
              <a:rPr lang="fi-FI"/>
              <a:pPr>
                <a:defRPr/>
              </a:pPr>
              <a:t>‹#›</a:t>
            </a:fld>
            <a:endParaRPr lang="fi-FI"/>
          </a:p>
        </p:txBody>
      </p:sp>
    </p:spTree>
    <p:extLst>
      <p:ext uri="{BB962C8B-B14F-4D97-AF65-F5344CB8AC3E}">
        <p14:creationId xmlns:p14="http://schemas.microsoft.com/office/powerpoint/2010/main" val="7345626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fld id="{5FE1F846-7192-4B9C-8604-8615E6C13057}" type="datetimeFigureOut">
              <a:rPr lang="fi-FI"/>
              <a:pPr>
                <a:defRPr/>
              </a:pPr>
              <a:t>22.1.2015</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Arial" charset="0"/>
                <a:cs typeface="Arial" charset="0"/>
              </a:defRPr>
            </a:lvl1pPr>
          </a:lstStyle>
          <a:p>
            <a:pPr>
              <a:defRPr/>
            </a:pPr>
            <a:fld id="{868DA81B-7642-44E2-83FA-9B1D4D2E04FB}" type="slidenum">
              <a:rPr lang="fi-FI"/>
              <a:pPr>
                <a:defRPr/>
              </a:pPr>
              <a:t>‹#›</a:t>
            </a:fld>
            <a:endParaRPr lang="fi-FI"/>
          </a:p>
        </p:txBody>
      </p:sp>
    </p:spTree>
    <p:extLst>
      <p:ext uri="{BB962C8B-B14F-4D97-AF65-F5344CB8AC3E}">
        <p14:creationId xmlns:p14="http://schemas.microsoft.com/office/powerpoint/2010/main" val="30289281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n kuvan paikkamerkki 1"/>
          <p:cNvSpPr>
            <a:spLocks noGrp="1" noRot="1" noChangeAspect="1" noTextEdit="1"/>
          </p:cNvSpPr>
          <p:nvPr>
            <p:ph type="sldImg"/>
          </p:nvPr>
        </p:nvSpPr>
        <p:spPr bwMode="auto">
          <a:noFill/>
          <a:ln>
            <a:solidFill>
              <a:srgbClr val="000000"/>
            </a:solidFill>
            <a:miter lim="800000"/>
            <a:headEnd/>
            <a:tailEnd/>
          </a:ln>
        </p:spPr>
      </p:sp>
      <p:sp>
        <p:nvSpPr>
          <p:cNvPr id="6147" name="Päivämäärän paikkamerkki 3"/>
          <p:cNvSpPr>
            <a:spLocks noGrp="1"/>
          </p:cNvSpPr>
          <p:nvPr>
            <p:ph type="dt" sz="quarter" idx="1"/>
          </p:nvPr>
        </p:nvSpPr>
        <p:spPr bwMode="auto">
          <a:noFill/>
          <a:ln>
            <a:miter lim="800000"/>
            <a:headEnd/>
            <a:tailEnd/>
          </a:ln>
        </p:spPr>
        <p:txBody>
          <a:bodyPr/>
          <a:lstStyle/>
          <a:p>
            <a:fld id="{1E6B9693-209F-489F-B522-ABDF64ECD842}" type="datetime1">
              <a:rPr lang="fi-FI" smtClean="0">
                <a:latin typeface="Arial" pitchFamily="34" charset="0"/>
                <a:cs typeface="Arial" pitchFamily="34" charset="0"/>
              </a:rPr>
              <a:pPr/>
              <a:t>22.1.2015</a:t>
            </a:fld>
            <a:endParaRPr lang="fi-FI" smtClean="0">
              <a:latin typeface="Arial" pitchFamily="34" charset="0"/>
              <a:cs typeface="Arial" pitchFamily="34" charset="0"/>
            </a:endParaRPr>
          </a:p>
        </p:txBody>
      </p:sp>
      <p:sp>
        <p:nvSpPr>
          <p:cNvPr id="6148" name="Dian numeron paikkamerkki 4"/>
          <p:cNvSpPr>
            <a:spLocks noGrp="1"/>
          </p:cNvSpPr>
          <p:nvPr>
            <p:ph type="sldNum" sz="quarter" idx="5"/>
          </p:nvPr>
        </p:nvSpPr>
        <p:spPr bwMode="auto">
          <a:noFill/>
          <a:ln>
            <a:miter lim="800000"/>
            <a:headEnd/>
            <a:tailEnd/>
          </a:ln>
        </p:spPr>
        <p:txBody>
          <a:bodyPr/>
          <a:lstStyle/>
          <a:p>
            <a:fld id="{A9964F1E-8941-4DE7-BB83-2ADD28BBDC5B}" type="slidenum">
              <a:rPr lang="fi-FI" smtClean="0">
                <a:latin typeface="Arial" pitchFamily="34" charset="0"/>
                <a:cs typeface="Arial" pitchFamily="34" charset="0"/>
              </a:rPr>
              <a:pPr/>
              <a:t>1</a:t>
            </a:fld>
            <a:endParaRPr lang="fi-FI"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786563"/>
            <a:ext cx="9144000" cy="71437"/>
          </a:xfrm>
          <a:prstGeom prst="rect">
            <a:avLst/>
          </a:prstGeom>
          <a:solidFill>
            <a:srgbClr val="34B233"/>
          </a:solidFill>
          <a:ln w="9525">
            <a:noFill/>
            <a:miter lim="800000"/>
            <a:headEnd/>
            <a:tailEnd/>
          </a:ln>
          <a:effectLst/>
        </p:spPr>
        <p:txBody>
          <a:bodyPr wrap="none" anchor="ctr"/>
          <a:lstStyle/>
          <a:p>
            <a:pPr>
              <a:defRPr/>
            </a:pPr>
            <a:endParaRPr lang="fi-FI">
              <a:latin typeface="Arial" charset="0"/>
              <a:cs typeface="+mn-cs"/>
            </a:endParaRPr>
          </a:p>
        </p:txBody>
      </p:sp>
      <p:sp>
        <p:nvSpPr>
          <p:cNvPr id="4099" name="Rectangle 3"/>
          <p:cNvSpPr>
            <a:spLocks noGrp="1" noChangeArrowheads="1"/>
          </p:cNvSpPr>
          <p:nvPr>
            <p:ph type="subTitle" idx="1"/>
          </p:nvPr>
        </p:nvSpPr>
        <p:spPr>
          <a:xfrm>
            <a:off x="471488" y="4340225"/>
            <a:ext cx="5108575" cy="1752600"/>
          </a:xfrm>
        </p:spPr>
        <p:txBody>
          <a:bodyPr/>
          <a:lstStyle>
            <a:lvl1pPr marL="0" indent="0" algn="ctr">
              <a:buFontTx/>
              <a:buNone/>
              <a:defRPr/>
            </a:lvl1pPr>
          </a:lstStyle>
          <a:p>
            <a:r>
              <a:rPr lang="fi-FI" dirty="0"/>
              <a:t>Muokkaa alaotsikon perustyyliä </a:t>
            </a:r>
            <a:r>
              <a:rPr lang="fi-FI" dirty="0" err="1"/>
              <a:t>napsautt</a:t>
            </a:r>
            <a:r>
              <a:rPr lang="fi-FI" dirty="0"/>
              <a:t>.</a:t>
            </a:r>
          </a:p>
        </p:txBody>
      </p:sp>
      <p:sp>
        <p:nvSpPr>
          <p:cNvPr id="20" name="Otsikko 19"/>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34B233"/>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395536" y="1628800"/>
            <a:ext cx="8229600" cy="4525963"/>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a:xfrm>
            <a:off x="7643936" y="6492875"/>
            <a:ext cx="1066800" cy="365125"/>
          </a:xfrm>
          <a:prstGeom prst="rect">
            <a:avLst/>
          </a:prstGeom>
        </p:spPr>
        <p:txBody>
          <a:bodyPr/>
          <a:lstStyle>
            <a:lvl1pPr>
              <a:defRPr/>
            </a:lvl1pPr>
          </a:lstStyle>
          <a:p>
            <a:pPr>
              <a:defRPr/>
            </a:pPr>
            <a:fld id="{A1C2BC66-92C2-4C3D-8D82-630B099FDA7B}" type="datetime1">
              <a:rPr lang="fi-FI" smtClean="0"/>
              <a:pPr>
                <a:defRPr/>
              </a:pPr>
              <a:t>22.1.2015</a:t>
            </a:fld>
            <a:endParaRPr lang="fi-FI" dirty="0"/>
          </a:p>
        </p:txBody>
      </p:sp>
      <p:sp>
        <p:nvSpPr>
          <p:cNvPr id="5" name="Alatunnisteen paikkamerkki 4"/>
          <p:cNvSpPr>
            <a:spLocks noGrp="1"/>
          </p:cNvSpPr>
          <p:nvPr>
            <p:ph type="ftr" sz="quarter" idx="11"/>
          </p:nvPr>
        </p:nvSpPr>
        <p:spPr>
          <a:xfrm>
            <a:off x="4427984" y="6492875"/>
            <a:ext cx="3139752" cy="365125"/>
          </a:xfrm>
          <a:prstGeom prst="rect">
            <a:avLst/>
          </a:prstGeom>
        </p:spPr>
        <p:txBody>
          <a:bodyPr/>
          <a:lstStyle>
            <a:lvl1pPr>
              <a:defRPr/>
            </a:lvl1pPr>
          </a:lstStyle>
          <a:p>
            <a:pPr>
              <a:defRPr/>
            </a:pPr>
            <a:r>
              <a:rPr lang="fi-FI" dirty="0" smtClean="0"/>
              <a:t>© Natural Resources Institute Finland (Luke)</a:t>
            </a:r>
            <a:endParaRPr lang="fi-FI" dirty="0"/>
          </a:p>
        </p:txBody>
      </p:sp>
      <p:sp>
        <p:nvSpPr>
          <p:cNvPr id="6" name="Dian numeron paikkamerkki 5"/>
          <p:cNvSpPr>
            <a:spLocks noGrp="1"/>
          </p:cNvSpPr>
          <p:nvPr>
            <p:ph type="sldNum" sz="quarter" idx="12"/>
          </p:nvPr>
        </p:nvSpPr>
        <p:spPr>
          <a:xfrm>
            <a:off x="8786936" y="6492875"/>
            <a:ext cx="609600" cy="365125"/>
          </a:xfrm>
          <a:prstGeom prst="rect">
            <a:avLst/>
          </a:prstGeom>
        </p:spPr>
        <p:txBody>
          <a:bodyPr/>
          <a:lstStyle>
            <a:lvl1pPr>
              <a:defRPr/>
            </a:lvl1pPr>
          </a:lstStyle>
          <a:p>
            <a:pPr>
              <a:defRPr/>
            </a:pPr>
            <a:fld id="{3FCA2853-1384-4F7E-95C5-91A95522FAA7}" type="slidenum">
              <a:rPr lang="fi-FI"/>
              <a:pPr>
                <a:defRPr/>
              </a:pPr>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7" name="Päivämäärän paikkamerkki 6"/>
          <p:cNvSpPr>
            <a:spLocks noGrp="1"/>
          </p:cNvSpPr>
          <p:nvPr>
            <p:ph type="dt" sz="half" idx="10"/>
          </p:nvPr>
        </p:nvSpPr>
        <p:spPr>
          <a:xfrm>
            <a:off x="7571928" y="6492875"/>
            <a:ext cx="1066800" cy="365125"/>
          </a:xfrm>
          <a:prstGeom prst="rect">
            <a:avLst/>
          </a:prstGeom>
        </p:spPr>
        <p:txBody>
          <a:bodyPr/>
          <a:lstStyle/>
          <a:p>
            <a:pPr>
              <a:defRPr/>
            </a:pPr>
            <a:fld id="{A265A920-324E-43A2-8686-85CC6AEC2F97}" type="datetime1">
              <a:rPr lang="fi-FI" smtClean="0"/>
              <a:pPr>
                <a:defRPr/>
              </a:pPr>
              <a:t>22.1.2015</a:t>
            </a:fld>
            <a:endParaRPr lang="fi-FI" dirty="0"/>
          </a:p>
        </p:txBody>
      </p:sp>
      <p:sp>
        <p:nvSpPr>
          <p:cNvPr id="8" name="Dian numeron paikkamerkki 7"/>
          <p:cNvSpPr>
            <a:spLocks noGrp="1"/>
          </p:cNvSpPr>
          <p:nvPr>
            <p:ph type="sldNum" sz="quarter" idx="11"/>
          </p:nvPr>
        </p:nvSpPr>
        <p:spPr>
          <a:xfrm>
            <a:off x="8714928" y="6492875"/>
            <a:ext cx="609600" cy="365125"/>
          </a:xfrm>
          <a:prstGeom prst="rect">
            <a:avLst/>
          </a:prstGeom>
        </p:spPr>
        <p:txBody>
          <a:bodyPr/>
          <a:lstStyle/>
          <a:p>
            <a:pPr>
              <a:defRPr/>
            </a:pPr>
            <a:fld id="{38A89C34-174B-4DF6-B49F-EB910F0BCF0D}" type="slidenum">
              <a:rPr lang="fi-FI" smtClean="0"/>
              <a:pPr>
                <a:defRPr/>
              </a:pPr>
              <a:t>‹#›</a:t>
            </a:fld>
            <a:endParaRPr lang="fi-FI" dirty="0"/>
          </a:p>
        </p:txBody>
      </p:sp>
      <p:sp>
        <p:nvSpPr>
          <p:cNvPr id="9" name="Alatunnisteen paikkamerkki 8"/>
          <p:cNvSpPr>
            <a:spLocks noGrp="1"/>
          </p:cNvSpPr>
          <p:nvPr>
            <p:ph type="ftr" sz="quarter" idx="12"/>
          </p:nvPr>
        </p:nvSpPr>
        <p:spPr>
          <a:xfrm>
            <a:off x="4499992" y="6492875"/>
            <a:ext cx="2995736" cy="365125"/>
          </a:xfrm>
          <a:prstGeom prst="rect">
            <a:avLst/>
          </a:prstGeom>
        </p:spPr>
        <p:txBody>
          <a:bodyPr/>
          <a:lstStyle/>
          <a:p>
            <a:pPr>
              <a:defRPr/>
            </a:pPr>
            <a:r>
              <a:rPr lang="fi-FI" dirty="0" smtClean="0"/>
              <a:t>© Natural Resources Institute Finland (Luke)</a:t>
            </a:r>
          </a:p>
          <a:p>
            <a:pPr>
              <a:defRPr/>
            </a:pPr>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a:xfrm>
            <a:off x="7643936" y="6492875"/>
            <a:ext cx="1066800" cy="365125"/>
          </a:xfrm>
          <a:prstGeom prst="rect">
            <a:avLst/>
          </a:prstGeom>
        </p:spPr>
        <p:txBody>
          <a:bodyPr/>
          <a:lstStyle>
            <a:lvl1pPr>
              <a:defRPr/>
            </a:lvl1pPr>
          </a:lstStyle>
          <a:p>
            <a:pPr>
              <a:defRPr/>
            </a:pPr>
            <a:fld id="{D64FA2F5-B7BC-4D3C-AE28-B7BE4784D1E7}" type="datetime1">
              <a:rPr lang="fi-FI" smtClean="0"/>
              <a:pPr>
                <a:defRPr/>
              </a:pPr>
              <a:t>22.1.2015</a:t>
            </a:fld>
            <a:endParaRPr lang="fi-FI" dirty="0"/>
          </a:p>
        </p:txBody>
      </p:sp>
      <p:sp>
        <p:nvSpPr>
          <p:cNvPr id="7" name="Dian numeron paikkamerkki 5"/>
          <p:cNvSpPr>
            <a:spLocks noGrp="1"/>
          </p:cNvSpPr>
          <p:nvPr>
            <p:ph type="sldNum" sz="quarter" idx="12"/>
          </p:nvPr>
        </p:nvSpPr>
        <p:spPr>
          <a:xfrm>
            <a:off x="8786936" y="6492875"/>
            <a:ext cx="609600" cy="365125"/>
          </a:xfrm>
          <a:prstGeom prst="rect">
            <a:avLst/>
          </a:prstGeom>
        </p:spPr>
        <p:txBody>
          <a:bodyPr/>
          <a:lstStyle>
            <a:lvl1pPr>
              <a:defRPr/>
            </a:lvl1pPr>
          </a:lstStyle>
          <a:p>
            <a:pPr>
              <a:defRPr/>
            </a:pPr>
            <a:fld id="{097FBBBD-BEAB-478B-885C-543802491FB9}" type="slidenum">
              <a:rPr lang="fi-FI"/>
              <a:pPr>
                <a:defRPr/>
              </a:pPr>
              <a:t>‹#›</a:t>
            </a:fld>
            <a:endParaRPr lang="fi-FI" dirty="0"/>
          </a:p>
        </p:txBody>
      </p:sp>
      <p:sp>
        <p:nvSpPr>
          <p:cNvPr id="8" name="Alatunnisteen paikkamerkki 8"/>
          <p:cNvSpPr txBox="1">
            <a:spLocks/>
          </p:cNvSpPr>
          <p:nvPr userDrawn="1"/>
        </p:nvSpPr>
        <p:spPr>
          <a:xfrm>
            <a:off x="4716016" y="6492875"/>
            <a:ext cx="2779712" cy="365125"/>
          </a:xfrm>
          <a:prstGeom prst="rect">
            <a:avLst/>
          </a:prstGeom>
        </p:spPr>
        <p:txBody>
          <a:bodyPr/>
          <a:lstStyle/>
          <a:p>
            <a:pPr>
              <a:defRPr/>
            </a:pPr>
            <a:r>
              <a:rPr lang="fi-FI" sz="1000" dirty="0" smtClean="0"/>
              <a:t>© Natural Resources Institute Finland (Luke)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a:xfrm>
            <a:off x="7653808" y="6492875"/>
            <a:ext cx="1066800" cy="365125"/>
          </a:xfrm>
          <a:prstGeom prst="rect">
            <a:avLst/>
          </a:prstGeom>
        </p:spPr>
        <p:txBody>
          <a:bodyPr/>
          <a:lstStyle>
            <a:lvl1pPr>
              <a:defRPr/>
            </a:lvl1pPr>
          </a:lstStyle>
          <a:p>
            <a:pPr>
              <a:defRPr/>
            </a:pPr>
            <a:fld id="{1CF4E0C7-A2F9-44B8-8EF4-B546D61F6C8F}" type="datetime1">
              <a:rPr lang="fi-FI" smtClean="0"/>
              <a:pPr>
                <a:defRPr/>
              </a:pPr>
              <a:t>22.1.2015</a:t>
            </a:fld>
            <a:endParaRPr lang="fi-FI" dirty="0"/>
          </a:p>
        </p:txBody>
      </p:sp>
      <p:sp>
        <p:nvSpPr>
          <p:cNvPr id="9" name="Dian numeron paikkamerkki 5"/>
          <p:cNvSpPr>
            <a:spLocks noGrp="1"/>
          </p:cNvSpPr>
          <p:nvPr>
            <p:ph type="sldNum" sz="quarter" idx="12"/>
          </p:nvPr>
        </p:nvSpPr>
        <p:spPr>
          <a:xfrm>
            <a:off x="8714928" y="6492875"/>
            <a:ext cx="609600" cy="365125"/>
          </a:xfrm>
          <a:prstGeom prst="rect">
            <a:avLst/>
          </a:prstGeom>
        </p:spPr>
        <p:txBody>
          <a:bodyPr/>
          <a:lstStyle>
            <a:lvl1pPr>
              <a:defRPr/>
            </a:lvl1pPr>
          </a:lstStyle>
          <a:p>
            <a:pPr>
              <a:defRPr/>
            </a:pPr>
            <a:fld id="{BB81B008-834A-4E92-A469-A1A8B9393964}" type="slidenum">
              <a:rPr lang="fi-FI"/>
              <a:pPr>
                <a:defRPr/>
              </a:pPr>
              <a:t>‹#›</a:t>
            </a:fld>
            <a:endParaRPr lang="fi-FI" dirty="0"/>
          </a:p>
        </p:txBody>
      </p:sp>
      <p:sp>
        <p:nvSpPr>
          <p:cNvPr id="10" name="Alatunnisteen paikkamerkki 8"/>
          <p:cNvSpPr>
            <a:spLocks noGrp="1"/>
          </p:cNvSpPr>
          <p:nvPr>
            <p:ph type="ftr" sz="quarter" idx="13"/>
          </p:nvPr>
        </p:nvSpPr>
        <p:spPr>
          <a:xfrm>
            <a:off x="4644008" y="6492875"/>
            <a:ext cx="2851720" cy="365125"/>
          </a:xfrm>
          <a:prstGeom prst="rect">
            <a:avLst/>
          </a:prstGeom>
        </p:spPr>
        <p:txBody>
          <a:bodyPr/>
          <a:lstStyle/>
          <a:p>
            <a:pPr>
              <a:defRPr/>
            </a:pPr>
            <a:r>
              <a:rPr lang="fi-FI" dirty="0" smtClean="0"/>
              <a:t>© Natural Resources Institute Finland (Luke)</a:t>
            </a:r>
          </a:p>
          <a:p>
            <a:pPr>
              <a:defRPr/>
            </a:pP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a:xfrm>
            <a:off x="7643936" y="6492875"/>
            <a:ext cx="1066800" cy="365125"/>
          </a:xfrm>
          <a:prstGeom prst="rect">
            <a:avLst/>
          </a:prstGeom>
        </p:spPr>
        <p:txBody>
          <a:bodyPr/>
          <a:lstStyle>
            <a:lvl1pPr>
              <a:defRPr/>
            </a:lvl1pPr>
          </a:lstStyle>
          <a:p>
            <a:pPr>
              <a:defRPr/>
            </a:pPr>
            <a:fld id="{5FDD2D28-1221-4D41-BFE0-D71707963A5E}" type="datetime1">
              <a:rPr lang="fi-FI" smtClean="0"/>
              <a:pPr>
                <a:defRPr/>
              </a:pPr>
              <a:t>22.1.2015</a:t>
            </a:fld>
            <a:endParaRPr lang="fi-FI" dirty="0"/>
          </a:p>
        </p:txBody>
      </p:sp>
      <p:sp>
        <p:nvSpPr>
          <p:cNvPr id="5" name="Dian numeron paikkamerkki 5"/>
          <p:cNvSpPr>
            <a:spLocks noGrp="1"/>
          </p:cNvSpPr>
          <p:nvPr>
            <p:ph type="sldNum" sz="quarter" idx="12"/>
          </p:nvPr>
        </p:nvSpPr>
        <p:spPr>
          <a:xfrm>
            <a:off x="8786936" y="6492875"/>
            <a:ext cx="609600" cy="365125"/>
          </a:xfrm>
          <a:prstGeom prst="rect">
            <a:avLst/>
          </a:prstGeom>
        </p:spPr>
        <p:txBody>
          <a:bodyPr/>
          <a:lstStyle>
            <a:lvl1pPr>
              <a:defRPr/>
            </a:lvl1pPr>
          </a:lstStyle>
          <a:p>
            <a:pPr>
              <a:defRPr/>
            </a:pPr>
            <a:fld id="{D49C35CF-32B9-469C-85CA-F55B5500886B}" type="slidenum">
              <a:rPr lang="fi-FI"/>
              <a:pPr>
                <a:defRPr/>
              </a:pPr>
              <a:t>‹#›</a:t>
            </a:fld>
            <a:endParaRPr lang="fi-FI" dirty="0"/>
          </a:p>
        </p:txBody>
      </p:sp>
      <p:sp>
        <p:nvSpPr>
          <p:cNvPr id="6" name="Alatunnisteen paikkamerkki 8"/>
          <p:cNvSpPr>
            <a:spLocks noGrp="1"/>
          </p:cNvSpPr>
          <p:nvPr>
            <p:ph type="ftr" sz="quarter" idx="13"/>
          </p:nvPr>
        </p:nvSpPr>
        <p:spPr>
          <a:xfrm>
            <a:off x="4716016" y="6492875"/>
            <a:ext cx="2779712" cy="365125"/>
          </a:xfrm>
          <a:prstGeom prst="rect">
            <a:avLst/>
          </a:prstGeom>
        </p:spPr>
        <p:txBody>
          <a:bodyPr/>
          <a:lstStyle/>
          <a:p>
            <a:pPr>
              <a:defRPr/>
            </a:pPr>
            <a:r>
              <a:rPr lang="fi-FI" dirty="0" smtClean="0"/>
              <a:t>© Natural Resources Institute Finland (Luke)</a:t>
            </a:r>
          </a:p>
          <a:p>
            <a:pPr>
              <a:defRPr/>
            </a:pPr>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a:xfrm>
            <a:off x="7643936" y="6492875"/>
            <a:ext cx="1066800" cy="365125"/>
          </a:xfrm>
          <a:prstGeom prst="rect">
            <a:avLst/>
          </a:prstGeom>
        </p:spPr>
        <p:txBody>
          <a:bodyPr/>
          <a:lstStyle>
            <a:lvl1pPr>
              <a:defRPr/>
            </a:lvl1pPr>
          </a:lstStyle>
          <a:p>
            <a:pPr>
              <a:defRPr/>
            </a:pPr>
            <a:fld id="{ADDC8661-BA75-45FD-ABFA-2087C443A23B}" type="datetime1">
              <a:rPr lang="fi-FI" smtClean="0"/>
              <a:pPr>
                <a:defRPr/>
              </a:pPr>
              <a:t>22.1.2015</a:t>
            </a:fld>
            <a:endParaRPr lang="fi-FI" dirty="0"/>
          </a:p>
        </p:txBody>
      </p:sp>
      <p:sp>
        <p:nvSpPr>
          <p:cNvPr id="4" name="Dian numeron paikkamerkki 5"/>
          <p:cNvSpPr>
            <a:spLocks noGrp="1"/>
          </p:cNvSpPr>
          <p:nvPr>
            <p:ph type="sldNum" sz="quarter" idx="12"/>
          </p:nvPr>
        </p:nvSpPr>
        <p:spPr>
          <a:xfrm>
            <a:off x="8786936" y="6492875"/>
            <a:ext cx="609600" cy="365125"/>
          </a:xfrm>
          <a:prstGeom prst="rect">
            <a:avLst/>
          </a:prstGeom>
        </p:spPr>
        <p:txBody>
          <a:bodyPr/>
          <a:lstStyle>
            <a:lvl1pPr>
              <a:defRPr/>
            </a:lvl1pPr>
          </a:lstStyle>
          <a:p>
            <a:pPr>
              <a:defRPr/>
            </a:pPr>
            <a:fld id="{1CD16C08-E64F-4557-AB9D-05F5A7E8B724}" type="slidenum">
              <a:rPr lang="fi-FI"/>
              <a:pPr>
                <a:defRPr/>
              </a:pPr>
              <a:t>‹#›</a:t>
            </a:fld>
            <a:endParaRPr lang="fi-FI" dirty="0"/>
          </a:p>
        </p:txBody>
      </p:sp>
      <p:sp>
        <p:nvSpPr>
          <p:cNvPr id="5" name="Alatunnisteen paikkamerkki 8"/>
          <p:cNvSpPr>
            <a:spLocks noGrp="1"/>
          </p:cNvSpPr>
          <p:nvPr>
            <p:ph type="ftr" sz="quarter" idx="13"/>
          </p:nvPr>
        </p:nvSpPr>
        <p:spPr>
          <a:xfrm>
            <a:off x="4572000" y="6492875"/>
            <a:ext cx="2923728" cy="365125"/>
          </a:xfrm>
          <a:prstGeom prst="rect">
            <a:avLst/>
          </a:prstGeom>
        </p:spPr>
        <p:txBody>
          <a:bodyPr/>
          <a:lstStyle/>
          <a:p>
            <a:pPr>
              <a:defRPr/>
            </a:pPr>
            <a:r>
              <a:rPr lang="fi-FI" dirty="0" smtClean="0"/>
              <a:t>© Natural Resources Institute Finland (Luke)</a:t>
            </a:r>
          </a:p>
          <a:p>
            <a:pPr>
              <a:defRPr/>
            </a:pPr>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a:xfrm>
            <a:off x="7615808" y="6492875"/>
            <a:ext cx="1066800" cy="365125"/>
          </a:xfrm>
          <a:prstGeom prst="rect">
            <a:avLst/>
          </a:prstGeom>
        </p:spPr>
        <p:txBody>
          <a:bodyPr/>
          <a:lstStyle>
            <a:lvl1pPr>
              <a:defRPr/>
            </a:lvl1pPr>
          </a:lstStyle>
          <a:p>
            <a:pPr>
              <a:defRPr/>
            </a:pPr>
            <a:fld id="{A2B935AB-70BC-4646-B91C-7FF4AD77276F}" type="datetime1">
              <a:rPr lang="fi-FI" smtClean="0"/>
              <a:pPr>
                <a:defRPr/>
              </a:pPr>
              <a:t>22.1.2015</a:t>
            </a:fld>
            <a:endParaRPr lang="fi-FI" dirty="0"/>
          </a:p>
        </p:txBody>
      </p:sp>
      <p:sp>
        <p:nvSpPr>
          <p:cNvPr id="7" name="Dian numeron paikkamerkki 5"/>
          <p:cNvSpPr>
            <a:spLocks noGrp="1"/>
          </p:cNvSpPr>
          <p:nvPr>
            <p:ph type="sldNum" sz="quarter" idx="12"/>
          </p:nvPr>
        </p:nvSpPr>
        <p:spPr>
          <a:xfrm>
            <a:off x="8748936" y="6492875"/>
            <a:ext cx="609600" cy="365125"/>
          </a:xfrm>
          <a:prstGeom prst="rect">
            <a:avLst/>
          </a:prstGeom>
        </p:spPr>
        <p:txBody>
          <a:bodyPr/>
          <a:lstStyle>
            <a:lvl1pPr>
              <a:defRPr/>
            </a:lvl1pPr>
          </a:lstStyle>
          <a:p>
            <a:pPr>
              <a:defRPr/>
            </a:pPr>
            <a:fld id="{A3361A4A-4586-4DF5-9E7E-B4E07386BD65}" type="slidenum">
              <a:rPr lang="fi-FI"/>
              <a:pPr>
                <a:defRPr/>
              </a:pPr>
              <a:t>‹#›</a:t>
            </a:fld>
            <a:endParaRPr lang="fi-FI" dirty="0"/>
          </a:p>
        </p:txBody>
      </p:sp>
      <p:sp>
        <p:nvSpPr>
          <p:cNvPr id="8" name="Alatunnisteen paikkamerkki 8"/>
          <p:cNvSpPr>
            <a:spLocks noGrp="1"/>
          </p:cNvSpPr>
          <p:nvPr>
            <p:ph type="ftr" sz="quarter" idx="13"/>
          </p:nvPr>
        </p:nvSpPr>
        <p:spPr>
          <a:xfrm>
            <a:off x="4716016" y="6492875"/>
            <a:ext cx="2779712" cy="365125"/>
          </a:xfrm>
          <a:prstGeom prst="rect">
            <a:avLst/>
          </a:prstGeom>
        </p:spPr>
        <p:txBody>
          <a:bodyPr/>
          <a:lstStyle/>
          <a:p>
            <a:pPr>
              <a:defRPr/>
            </a:pPr>
            <a:r>
              <a:rPr lang="fi-FI" dirty="0" smtClean="0"/>
              <a:t>© Natural Resources Institute Finland (Luke)</a:t>
            </a:r>
          </a:p>
          <a:p>
            <a:pPr>
              <a:defRPr/>
            </a:pPr>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Päivämäärän paikkamerkki 3"/>
          <p:cNvSpPr>
            <a:spLocks noGrp="1"/>
          </p:cNvSpPr>
          <p:nvPr>
            <p:ph type="dt" sz="half" idx="10"/>
          </p:nvPr>
        </p:nvSpPr>
        <p:spPr>
          <a:xfrm>
            <a:off x="7571928" y="6492875"/>
            <a:ext cx="1066800" cy="365125"/>
          </a:xfrm>
          <a:prstGeom prst="rect">
            <a:avLst/>
          </a:prstGeom>
        </p:spPr>
        <p:txBody>
          <a:bodyPr/>
          <a:lstStyle>
            <a:lvl1pPr>
              <a:defRPr/>
            </a:lvl1pPr>
          </a:lstStyle>
          <a:p>
            <a:pPr>
              <a:defRPr/>
            </a:pPr>
            <a:fld id="{D5DF0F41-FC99-4C2F-A61C-76DCF2AA1E1C}" type="datetime1">
              <a:rPr lang="fi-FI" smtClean="0"/>
              <a:pPr>
                <a:defRPr/>
              </a:pPr>
              <a:t>22.1.2015</a:t>
            </a:fld>
            <a:endParaRPr lang="fi-FI" dirty="0"/>
          </a:p>
        </p:txBody>
      </p:sp>
      <p:sp>
        <p:nvSpPr>
          <p:cNvPr id="7" name="Dian numeron paikkamerkki 5"/>
          <p:cNvSpPr>
            <a:spLocks noGrp="1"/>
          </p:cNvSpPr>
          <p:nvPr>
            <p:ph type="sldNum" sz="quarter" idx="12"/>
          </p:nvPr>
        </p:nvSpPr>
        <p:spPr>
          <a:xfrm>
            <a:off x="8714928" y="6492875"/>
            <a:ext cx="609600" cy="365125"/>
          </a:xfrm>
          <a:prstGeom prst="rect">
            <a:avLst/>
          </a:prstGeom>
        </p:spPr>
        <p:txBody>
          <a:bodyPr/>
          <a:lstStyle>
            <a:lvl1pPr>
              <a:defRPr/>
            </a:lvl1pPr>
          </a:lstStyle>
          <a:p>
            <a:pPr>
              <a:defRPr/>
            </a:pPr>
            <a:fld id="{EB2D5A84-8FB8-4D9B-ADF6-78D0F1FA756D}" type="slidenum">
              <a:rPr lang="fi-FI"/>
              <a:pPr>
                <a:defRPr/>
              </a:pPr>
              <a:t>‹#›</a:t>
            </a:fld>
            <a:endParaRPr lang="fi-FI" dirty="0"/>
          </a:p>
        </p:txBody>
      </p:sp>
      <p:sp>
        <p:nvSpPr>
          <p:cNvPr id="8" name="Alatunnisteen paikkamerkki 8"/>
          <p:cNvSpPr>
            <a:spLocks noGrp="1"/>
          </p:cNvSpPr>
          <p:nvPr>
            <p:ph type="ftr" sz="quarter" idx="13"/>
          </p:nvPr>
        </p:nvSpPr>
        <p:spPr>
          <a:xfrm>
            <a:off x="4716016" y="6492875"/>
            <a:ext cx="2779712" cy="365125"/>
          </a:xfrm>
          <a:prstGeom prst="rect">
            <a:avLst/>
          </a:prstGeom>
        </p:spPr>
        <p:txBody>
          <a:bodyPr/>
          <a:lstStyle/>
          <a:p>
            <a:pPr>
              <a:defRPr/>
            </a:pPr>
            <a:r>
              <a:rPr lang="fi-FI" dirty="0" smtClean="0"/>
              <a:t>© Natural Resources Institute Finland (Luke)</a:t>
            </a:r>
          </a:p>
          <a:p>
            <a:pPr>
              <a:defRPr/>
            </a:pPr>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10" name="Päivämäärän paikkamerkki 3"/>
          <p:cNvSpPr>
            <a:spLocks noGrp="1"/>
          </p:cNvSpPr>
          <p:nvPr>
            <p:ph type="dt" sz="half" idx="2"/>
          </p:nvPr>
        </p:nvSpPr>
        <p:spPr>
          <a:xfrm>
            <a:off x="7725816" y="6492875"/>
            <a:ext cx="768896" cy="248493"/>
          </a:xfrm>
          <a:prstGeom prst="rect">
            <a:avLst/>
          </a:prstGeom>
        </p:spPr>
        <p:txBody>
          <a:bodyPr/>
          <a:lstStyle>
            <a:lvl1pPr>
              <a:defRPr sz="1000">
                <a:latin typeface="+mn-lt"/>
              </a:defRPr>
            </a:lvl1pPr>
          </a:lstStyle>
          <a:p>
            <a:pPr>
              <a:defRPr/>
            </a:pPr>
            <a:fld id="{05B4FE07-5777-48C5-8E64-578D7B396874}" type="datetime1">
              <a:rPr lang="fi-FI" smtClean="0"/>
              <a:pPr>
                <a:defRPr/>
              </a:pPr>
              <a:t>22.1.2015</a:t>
            </a:fld>
            <a:endParaRPr lang="fi-FI" dirty="0"/>
          </a:p>
        </p:txBody>
      </p:sp>
      <p:sp>
        <p:nvSpPr>
          <p:cNvPr id="12" name="Alatunnisteen paikkamerkki 4"/>
          <p:cNvSpPr>
            <a:spLocks noGrp="1"/>
          </p:cNvSpPr>
          <p:nvPr>
            <p:ph type="ftr" sz="quarter" idx="3"/>
          </p:nvPr>
        </p:nvSpPr>
        <p:spPr>
          <a:xfrm>
            <a:off x="4499992" y="6492875"/>
            <a:ext cx="3139752" cy="248493"/>
          </a:xfrm>
          <a:prstGeom prst="rect">
            <a:avLst/>
          </a:prstGeom>
        </p:spPr>
        <p:txBody>
          <a:bodyPr/>
          <a:lstStyle>
            <a:lvl1pPr>
              <a:defRPr sz="1000">
                <a:latin typeface="+mn-lt"/>
              </a:defRPr>
            </a:lvl1pPr>
          </a:lstStyle>
          <a:p>
            <a:pPr>
              <a:defRPr/>
            </a:pPr>
            <a:r>
              <a:rPr lang="fi-FI" dirty="0" smtClean="0"/>
              <a:t>© Natural Resources Institute Finland (Luke)</a:t>
            </a:r>
            <a:endParaRPr lang="fi-FI" dirty="0"/>
          </a:p>
        </p:txBody>
      </p:sp>
      <p:sp>
        <p:nvSpPr>
          <p:cNvPr id="13" name="Dian numeron paikkamerkki 5"/>
          <p:cNvSpPr>
            <a:spLocks noGrp="1"/>
          </p:cNvSpPr>
          <p:nvPr>
            <p:ph type="sldNum" sz="quarter" idx="4"/>
          </p:nvPr>
        </p:nvSpPr>
        <p:spPr>
          <a:xfrm>
            <a:off x="8570912" y="6492875"/>
            <a:ext cx="609600" cy="248493"/>
          </a:xfrm>
          <a:prstGeom prst="rect">
            <a:avLst/>
          </a:prstGeom>
        </p:spPr>
        <p:txBody>
          <a:bodyPr/>
          <a:lstStyle>
            <a:lvl1pPr>
              <a:defRPr sz="1000">
                <a:latin typeface="+mn-lt"/>
              </a:defRPr>
            </a:lvl1pPr>
          </a:lstStyle>
          <a:p>
            <a:pPr>
              <a:defRPr/>
            </a:pPr>
            <a:fld id="{3FCA2853-1384-4F7E-95C5-91A95522FAA7}" type="slidenum">
              <a:rPr lang="fi-FI" smtClean="0"/>
              <a:pPr>
                <a:defRPr/>
              </a:pPr>
              <a:t>‹#›</a:t>
            </a:fld>
            <a:endParaRPr lang="fi-FI" dirty="0"/>
          </a:p>
        </p:txBody>
      </p:sp>
      <p:sp>
        <p:nvSpPr>
          <p:cNvPr id="9" name="Rectangle 4"/>
          <p:cNvSpPr>
            <a:spLocks noChangeArrowheads="1"/>
          </p:cNvSpPr>
          <p:nvPr userDrawn="1"/>
        </p:nvSpPr>
        <p:spPr bwMode="auto">
          <a:xfrm>
            <a:off x="0" y="6786563"/>
            <a:ext cx="9144000" cy="71437"/>
          </a:xfrm>
          <a:prstGeom prst="rect">
            <a:avLst/>
          </a:prstGeom>
          <a:solidFill>
            <a:srgbClr val="34B233"/>
          </a:solidFill>
          <a:ln w="9525">
            <a:noFill/>
            <a:miter lim="800000"/>
            <a:headEnd/>
            <a:tailEnd/>
          </a:ln>
          <a:effectLst/>
        </p:spPr>
        <p:txBody>
          <a:bodyPr wrap="none" anchor="ctr"/>
          <a:lstStyle/>
          <a:p>
            <a:pPr>
              <a:defRPr/>
            </a:pPr>
            <a:endParaRPr lang="fi-FI">
              <a:latin typeface="Arial" charset="0"/>
              <a:cs typeface="+mn-cs"/>
            </a:endParaRPr>
          </a:p>
        </p:txBody>
      </p:sp>
      <p:pic>
        <p:nvPicPr>
          <p:cNvPr id="14" name="Picture 2" descr="C:\Users\lst123\Desktop\FoodAfrica\logo 10cm without frames.jpg"/>
          <p:cNvPicPr>
            <a:picLocks noChangeAspect="1" noChangeArrowheads="1"/>
          </p:cNvPicPr>
          <p:nvPr userDrawn="1"/>
        </p:nvPicPr>
        <p:blipFill>
          <a:blip r:embed="rId11" cstate="print"/>
          <a:srcRect/>
          <a:stretch>
            <a:fillRect/>
          </a:stretch>
        </p:blipFill>
        <p:spPr bwMode="auto">
          <a:xfrm>
            <a:off x="1835696" y="6223610"/>
            <a:ext cx="864096" cy="517758"/>
          </a:xfrm>
          <a:prstGeom prst="rect">
            <a:avLst/>
          </a:prstGeom>
          <a:noFill/>
        </p:spPr>
      </p:pic>
      <p:pic>
        <p:nvPicPr>
          <p:cNvPr id="2050" name="Picture 2" descr="C:\Users\lst123\Desktop\Luke_neliö_450.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t="10369" b="21035"/>
          <a:stretch/>
        </p:blipFill>
        <p:spPr bwMode="auto">
          <a:xfrm>
            <a:off x="663185" y="6133671"/>
            <a:ext cx="884479" cy="60672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57"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hf hdr="0"/>
  <p:txStyles>
    <p:titleStyle>
      <a:lvl1pPr algn="l" rtl="0" eaLnBrk="0" fontAlgn="base" hangingPunct="0">
        <a:spcBef>
          <a:spcPct val="0"/>
        </a:spcBef>
        <a:spcAft>
          <a:spcPct val="0"/>
        </a:spcAft>
        <a:defRPr sz="3200" b="1">
          <a:solidFill>
            <a:schemeClr val="accent2"/>
          </a:solidFill>
          <a:latin typeface="+mj-lt"/>
          <a:ea typeface="+mj-ea"/>
          <a:cs typeface="+mj-cs"/>
        </a:defRPr>
      </a:lvl1pPr>
      <a:lvl2pPr algn="l" rtl="0" eaLnBrk="0" fontAlgn="base" hangingPunct="0">
        <a:spcBef>
          <a:spcPct val="0"/>
        </a:spcBef>
        <a:spcAft>
          <a:spcPct val="0"/>
        </a:spcAft>
        <a:defRPr sz="3200" b="1">
          <a:solidFill>
            <a:srgbClr val="76A938"/>
          </a:solidFill>
          <a:latin typeface="Arial" charset="0"/>
        </a:defRPr>
      </a:lvl2pPr>
      <a:lvl3pPr algn="l" rtl="0" eaLnBrk="0" fontAlgn="base" hangingPunct="0">
        <a:spcBef>
          <a:spcPct val="0"/>
        </a:spcBef>
        <a:spcAft>
          <a:spcPct val="0"/>
        </a:spcAft>
        <a:defRPr sz="3200" b="1">
          <a:solidFill>
            <a:srgbClr val="76A938"/>
          </a:solidFill>
          <a:latin typeface="Arial" charset="0"/>
        </a:defRPr>
      </a:lvl3pPr>
      <a:lvl4pPr algn="l" rtl="0" eaLnBrk="0" fontAlgn="base" hangingPunct="0">
        <a:spcBef>
          <a:spcPct val="0"/>
        </a:spcBef>
        <a:spcAft>
          <a:spcPct val="0"/>
        </a:spcAft>
        <a:defRPr sz="3200" b="1">
          <a:solidFill>
            <a:srgbClr val="76A938"/>
          </a:solidFill>
          <a:latin typeface="Arial" charset="0"/>
        </a:defRPr>
      </a:lvl4pPr>
      <a:lvl5pPr algn="l" rtl="0" eaLnBrk="0" fontAlgn="base" hangingPunct="0">
        <a:spcBef>
          <a:spcPct val="0"/>
        </a:spcBef>
        <a:spcAft>
          <a:spcPct val="0"/>
        </a:spcAft>
        <a:defRPr sz="3200" b="1">
          <a:solidFill>
            <a:srgbClr val="76A938"/>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accent2"/>
        </a:buClr>
        <a:buChar char="•"/>
        <a:defRPr>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accent2"/>
        </a:buClr>
        <a:buChar char="•"/>
        <a:defRPr>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chemeClr val="folHlink"/>
        </a:buClr>
        <a:buChar char="•"/>
        <a:defRPr>
          <a:solidFill>
            <a:schemeClr val="tx1"/>
          </a:solidFill>
          <a:latin typeface="+mn-lt"/>
        </a:defRPr>
      </a:lvl6pPr>
      <a:lvl7pPr marL="2971800" indent="-228600" algn="l" rtl="0" fontAlgn="base">
        <a:spcBef>
          <a:spcPct val="20000"/>
        </a:spcBef>
        <a:spcAft>
          <a:spcPct val="0"/>
        </a:spcAft>
        <a:buClr>
          <a:schemeClr val="folHlink"/>
        </a:buClr>
        <a:buChar char="•"/>
        <a:defRPr>
          <a:solidFill>
            <a:schemeClr val="tx1"/>
          </a:solidFill>
          <a:latin typeface="+mn-lt"/>
        </a:defRPr>
      </a:lvl7pPr>
      <a:lvl8pPr marL="3429000" indent="-228600" algn="l" rtl="0" fontAlgn="base">
        <a:spcBef>
          <a:spcPct val="20000"/>
        </a:spcBef>
        <a:spcAft>
          <a:spcPct val="0"/>
        </a:spcAft>
        <a:buClr>
          <a:schemeClr val="folHlink"/>
        </a:buClr>
        <a:buChar char="•"/>
        <a:defRPr>
          <a:solidFill>
            <a:schemeClr val="tx1"/>
          </a:solidFill>
          <a:latin typeface="+mn-lt"/>
        </a:defRPr>
      </a:lvl8pPr>
      <a:lvl9pPr marL="3886200" indent="-228600" algn="l" rtl="0" fontAlgn="base">
        <a:spcBef>
          <a:spcPct val="20000"/>
        </a:spcBef>
        <a:spcAft>
          <a:spcPct val="0"/>
        </a:spcAft>
        <a:buClr>
          <a:schemeClr val="folHlink"/>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b.cogill@cgiar.org" TargetMode="External"/><Relationship Id="rId13" Type="http://schemas.openxmlformats.org/officeDocument/2006/relationships/hyperlink" Target="mailto:s.franzel@cgiar.org" TargetMode="External"/><Relationship Id="rId3" Type="http://schemas.openxmlformats.org/officeDocument/2006/relationships/hyperlink" Target="mailto:martti.esala@mtt.fi" TargetMode="External"/><Relationship Id="rId7" Type="http://schemas.openxmlformats.org/officeDocument/2006/relationships/hyperlink" Target="mailto:jarkko.niemi@mtt.fi" TargetMode="External"/><Relationship Id="rId12" Type="http://schemas.openxmlformats.org/officeDocument/2006/relationships/hyperlink" Target="mailto:n.minot@cgiar.org" TargetMode="External"/><Relationship Id="rId2" Type="http://schemas.openxmlformats.org/officeDocument/2006/relationships/hyperlink" Target="mailto:k.shepherd@cgiar.org" TargetMode="External"/><Relationship Id="rId1" Type="http://schemas.openxmlformats.org/officeDocument/2006/relationships/slideLayout" Target="../slideLayouts/slideLayout2.xml"/><Relationship Id="rId6" Type="http://schemas.openxmlformats.org/officeDocument/2006/relationships/hyperlink" Target="mailto:s.msangi@cgiar.org" TargetMode="External"/><Relationship Id="rId11" Type="http://schemas.openxmlformats.org/officeDocument/2006/relationships/hyperlink" Target="mailto:hannu.j.korhonen@mtt.fi" TargetMode="External"/><Relationship Id="rId5" Type="http://schemas.openxmlformats.org/officeDocument/2006/relationships/hyperlink" Target="mailto:jarmo.juga@helsinki.fi" TargetMode="External"/><Relationship Id="rId15" Type="http://schemas.openxmlformats.org/officeDocument/2006/relationships/hyperlink" Target="mailto:mila.sell@mtt.fi" TargetMode="External"/><Relationship Id="rId10" Type="http://schemas.openxmlformats.org/officeDocument/2006/relationships/hyperlink" Target="mailto:d.grace@cgiar.org" TargetMode="External"/><Relationship Id="rId4" Type="http://schemas.openxmlformats.org/officeDocument/2006/relationships/hyperlink" Target="mailto:k.marshall@cgiar.org" TargetMode="External"/><Relationship Id="rId9" Type="http://schemas.openxmlformats.org/officeDocument/2006/relationships/hyperlink" Target="mailto:marja.mutanen@helsinki.fi" TargetMode="External"/><Relationship Id="rId14" Type="http://schemas.openxmlformats.org/officeDocument/2006/relationships/hyperlink" Target="mailto:eija.laitinen@hamk.f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ctrTitle"/>
          </p:nvPr>
        </p:nvSpPr>
        <p:spPr>
          <a:xfrm>
            <a:off x="179512" y="5400600"/>
            <a:ext cx="8856984" cy="1556792"/>
          </a:xfrm>
        </p:spPr>
        <p:txBody>
          <a:bodyPr/>
          <a:lstStyle/>
          <a:p>
            <a:pPr algn="ctr" eaLnBrk="1" hangingPunct="1"/>
            <a:r>
              <a:rPr lang="fi-FI" sz="3000" dirty="0" err="1" smtClean="0">
                <a:solidFill>
                  <a:srgbClr val="34B233"/>
                </a:solidFill>
              </a:rPr>
              <a:t>FoodAfrica</a:t>
            </a:r>
            <a:r>
              <a:rPr lang="fi-FI" sz="3000" dirty="0" smtClean="0">
                <a:solidFill>
                  <a:srgbClr val="34B233"/>
                </a:solidFill>
              </a:rPr>
              <a:t> </a:t>
            </a:r>
            <a:r>
              <a:rPr lang="fi-FI" sz="3000" b="0" dirty="0" err="1" smtClean="0">
                <a:solidFill>
                  <a:srgbClr val="34B233"/>
                </a:solidFill>
              </a:rPr>
              <a:t>Research</a:t>
            </a:r>
            <a:r>
              <a:rPr lang="fi-FI" sz="3000" b="0" dirty="0" smtClean="0">
                <a:solidFill>
                  <a:srgbClr val="34B233"/>
                </a:solidFill>
              </a:rPr>
              <a:t> for </a:t>
            </a:r>
            <a:r>
              <a:rPr lang="fi-FI" sz="3000" b="0" dirty="0" err="1" smtClean="0">
                <a:solidFill>
                  <a:srgbClr val="34B233"/>
                </a:solidFill>
              </a:rPr>
              <a:t>Development</a:t>
            </a:r>
            <a:r>
              <a:rPr lang="fi-FI" sz="3000" b="0" dirty="0" smtClean="0">
                <a:solidFill>
                  <a:srgbClr val="34B233"/>
                </a:solidFill>
              </a:rPr>
              <a:t> </a:t>
            </a:r>
            <a:r>
              <a:rPr lang="fi-FI" sz="3000" b="0" dirty="0" err="1" smtClean="0">
                <a:solidFill>
                  <a:srgbClr val="34B233"/>
                </a:solidFill>
              </a:rPr>
              <a:t>Programme</a:t>
            </a:r>
            <a:r>
              <a:rPr lang="fi-FI" sz="3000" b="0" dirty="0" smtClean="0">
                <a:solidFill>
                  <a:srgbClr val="34B233"/>
                </a:solidFill>
              </a:rPr>
              <a:t/>
            </a:r>
            <a:br>
              <a:rPr lang="fi-FI" sz="3000" b="0" dirty="0" smtClean="0">
                <a:solidFill>
                  <a:srgbClr val="34B233"/>
                </a:solidFill>
              </a:rPr>
            </a:br>
            <a:r>
              <a:rPr lang="fi-FI" sz="800" b="0" dirty="0" smtClean="0">
                <a:solidFill>
                  <a:srgbClr val="34B233"/>
                </a:solidFill>
              </a:rPr>
              <a:t/>
            </a:r>
            <a:br>
              <a:rPr lang="fi-FI" sz="800" b="0" dirty="0" smtClean="0">
                <a:solidFill>
                  <a:srgbClr val="34B233"/>
                </a:solidFill>
              </a:rPr>
            </a:br>
            <a:r>
              <a:rPr lang="en-US" sz="1800" b="0" dirty="0" smtClean="0"/>
              <a:t>Improving Food Security in West and East Africa through </a:t>
            </a:r>
            <a:br>
              <a:rPr lang="en-US" sz="1800" b="0" dirty="0" smtClean="0"/>
            </a:br>
            <a:r>
              <a:rPr lang="en-US" sz="1800" b="0" dirty="0" smtClean="0"/>
              <a:t>Capacity Building and Information Dissemination</a:t>
            </a:r>
            <a:r>
              <a:rPr lang="fi-FI" sz="1800" b="0" dirty="0" smtClean="0">
                <a:solidFill>
                  <a:srgbClr val="34B233"/>
                </a:solidFill>
              </a:rPr>
              <a:t> </a:t>
            </a:r>
          </a:p>
        </p:txBody>
      </p:sp>
      <p:pic>
        <p:nvPicPr>
          <p:cNvPr id="9" name="Picture 2" descr="C:\Users\lst123\Desktop\FoodAfrica\logo 10cm without frames.jpg"/>
          <p:cNvPicPr>
            <a:picLocks noChangeAspect="1" noChangeArrowheads="1"/>
          </p:cNvPicPr>
          <p:nvPr/>
        </p:nvPicPr>
        <p:blipFill>
          <a:blip r:embed="rId3" cstate="print"/>
          <a:srcRect/>
          <a:stretch>
            <a:fillRect/>
          </a:stretch>
        </p:blipFill>
        <p:spPr bwMode="auto">
          <a:xfrm>
            <a:off x="5940152" y="116611"/>
            <a:ext cx="2043018" cy="1224157"/>
          </a:xfrm>
          <a:prstGeom prst="rect">
            <a:avLst/>
          </a:prstGeom>
          <a:noFill/>
        </p:spPr>
      </p:pic>
      <p:pic>
        <p:nvPicPr>
          <p:cNvPr id="6" name="Picture 4" descr="C:\Users\lst123\Dropbox\FoodAfrica\FoodAfrica photos\Alley cropping in Meru, Kenya.JPG"/>
          <p:cNvPicPr>
            <a:picLocks noChangeAspect="1" noChangeArrowheads="1"/>
          </p:cNvPicPr>
          <p:nvPr/>
        </p:nvPicPr>
        <p:blipFill>
          <a:blip r:embed="rId4" cstate="print"/>
          <a:srcRect t="15565" b="11299"/>
          <a:stretch>
            <a:fillRect/>
          </a:stretch>
        </p:blipFill>
        <p:spPr bwMode="auto">
          <a:xfrm>
            <a:off x="337176" y="1459884"/>
            <a:ext cx="8496944" cy="4129356"/>
          </a:xfrm>
          <a:prstGeom prst="rect">
            <a:avLst/>
          </a:prstGeom>
          <a:noFill/>
          <a:ln>
            <a:noFill/>
          </a:ln>
        </p:spPr>
      </p:pic>
      <p:pic>
        <p:nvPicPr>
          <p:cNvPr id="1026" name="Picture 2" descr="C:\Users\lst123\Desktop\Luke_EN_300.jpg"/>
          <p:cNvPicPr>
            <a:picLocks noChangeAspect="1" noChangeArrowheads="1"/>
          </p:cNvPicPr>
          <p:nvPr/>
        </p:nvPicPr>
        <p:blipFill rotWithShape="1">
          <a:blip r:embed="rId5">
            <a:extLst>
              <a:ext uri="{28A0092B-C50C-407E-A947-70E740481C1C}">
                <a14:useLocalDpi xmlns:a14="http://schemas.microsoft.com/office/drawing/2010/main" val="0"/>
              </a:ext>
            </a:extLst>
          </a:blip>
          <a:srcRect t="1949"/>
          <a:stretch/>
        </p:blipFill>
        <p:spPr bwMode="auto">
          <a:xfrm>
            <a:off x="971600" y="0"/>
            <a:ext cx="1800200" cy="1423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4624"/>
            <a:ext cx="8229600" cy="1143000"/>
          </a:xfrm>
        </p:spPr>
        <p:txBody>
          <a:bodyPr/>
          <a:lstStyle/>
          <a:p>
            <a:r>
              <a:rPr lang="fi-FI" sz="2400" dirty="0" smtClean="0">
                <a:solidFill>
                  <a:schemeClr val="bg1"/>
                </a:solidFill>
              </a:rPr>
              <a:t>WP 5: </a:t>
            </a:r>
            <a:r>
              <a:rPr lang="en-US" sz="2400" b="0" dirty="0" smtClean="0">
                <a:solidFill>
                  <a:schemeClr val="bg1"/>
                </a:solidFill>
              </a:rPr>
              <a:t>Measuring and mitigating the risk of </a:t>
            </a:r>
            <a:r>
              <a:rPr lang="en-US" sz="2400" b="0" dirty="0" err="1" smtClean="0">
                <a:solidFill>
                  <a:schemeClr val="bg1"/>
                </a:solidFill>
              </a:rPr>
              <a:t>mycotoxins</a:t>
            </a:r>
            <a:r>
              <a:rPr lang="en-US" sz="2400" b="0" dirty="0" smtClean="0">
                <a:solidFill>
                  <a:schemeClr val="bg1"/>
                </a:solidFill>
              </a:rPr>
              <a:t> in maize and dairy products for poor consumers in Kenya</a:t>
            </a:r>
            <a:endParaRPr lang="fi-FI" sz="2400" b="0" dirty="0">
              <a:solidFill>
                <a:schemeClr val="bg1"/>
              </a:solidFill>
            </a:endParaRPr>
          </a:p>
        </p:txBody>
      </p:sp>
      <p:sp>
        <p:nvSpPr>
          <p:cNvPr id="3" name="Sisällön paikkamerkki 2"/>
          <p:cNvSpPr>
            <a:spLocks noGrp="1"/>
          </p:cNvSpPr>
          <p:nvPr>
            <p:ph idx="1"/>
          </p:nvPr>
        </p:nvSpPr>
        <p:spPr>
          <a:xfrm>
            <a:off x="323528" y="1484784"/>
            <a:ext cx="5616624" cy="4381947"/>
          </a:xfrm>
        </p:spPr>
        <p:txBody>
          <a:bodyPr/>
          <a:lstStyle/>
          <a:p>
            <a:pPr lvl="0"/>
            <a:r>
              <a:rPr lang="en-US" sz="1600" b="1" dirty="0" smtClean="0"/>
              <a:t>Objectives</a:t>
            </a:r>
            <a:endParaRPr lang="en-GB" sz="1600" dirty="0" smtClean="0"/>
          </a:p>
          <a:p>
            <a:pPr lvl="1"/>
            <a:r>
              <a:rPr lang="en-GB" sz="1400" dirty="0" smtClean="0"/>
              <a:t>To strengthen capacity at local and national level for assessing and mitigating </a:t>
            </a:r>
            <a:r>
              <a:rPr lang="en-GB" sz="1400" dirty="0" err="1" smtClean="0"/>
              <a:t>mycotoxins</a:t>
            </a:r>
            <a:r>
              <a:rPr lang="en-GB" sz="1400" dirty="0" smtClean="0"/>
              <a:t> in milk and maize.</a:t>
            </a:r>
            <a:endParaRPr lang="fi-FI" sz="1400" dirty="0" smtClean="0"/>
          </a:p>
          <a:p>
            <a:pPr lvl="1"/>
            <a:endParaRPr lang="en-GB" sz="1400" dirty="0" smtClean="0"/>
          </a:p>
          <a:p>
            <a:pPr lvl="1"/>
            <a:r>
              <a:rPr lang="en-GB" sz="1400" dirty="0" smtClean="0"/>
              <a:t>To improve food safety and human and animal health by reducing </a:t>
            </a:r>
            <a:r>
              <a:rPr lang="en-GB" sz="1400" dirty="0" err="1" smtClean="0"/>
              <a:t>mycotoxin</a:t>
            </a:r>
            <a:r>
              <a:rPr lang="en-GB" sz="1400" dirty="0" smtClean="0"/>
              <a:t> contamination in staple crops and dairy products in Kenya.</a:t>
            </a:r>
            <a:endParaRPr lang="fi-FI" sz="1400" dirty="0" smtClean="0"/>
          </a:p>
          <a:p>
            <a:pPr lvl="1"/>
            <a:endParaRPr lang="en-GB" sz="1400" dirty="0" smtClean="0"/>
          </a:p>
          <a:p>
            <a:pPr lvl="1"/>
            <a:r>
              <a:rPr lang="en-GB" sz="1400" dirty="0" smtClean="0"/>
              <a:t>To improve market access of the poor in Sub-Saharan Africa through improved post-harvest technologies.</a:t>
            </a:r>
          </a:p>
          <a:p>
            <a:pPr lvl="1"/>
            <a:endParaRPr lang="fi-FI" sz="1400" dirty="0" smtClean="0"/>
          </a:p>
          <a:p>
            <a:r>
              <a:rPr lang="en-US" sz="1600" b="1" dirty="0" smtClean="0"/>
              <a:t>Partners</a:t>
            </a:r>
          </a:p>
          <a:p>
            <a:pPr lvl="1"/>
            <a:r>
              <a:rPr lang="en-GB" sz="1400" dirty="0" smtClean="0"/>
              <a:t>ILRI</a:t>
            </a:r>
          </a:p>
          <a:p>
            <a:pPr lvl="1"/>
            <a:r>
              <a:rPr lang="en-GB" sz="1400" dirty="0" smtClean="0"/>
              <a:t>IFPRI</a:t>
            </a:r>
          </a:p>
          <a:p>
            <a:pPr lvl="1"/>
            <a:r>
              <a:rPr lang="fi-FI" sz="1400" dirty="0" smtClean="0"/>
              <a:t>Luke</a:t>
            </a:r>
            <a:endParaRPr lang="en-GB" sz="1400" dirty="0" smtClean="0"/>
          </a:p>
          <a:p>
            <a:pPr lvl="1"/>
            <a:r>
              <a:rPr lang="en-GB" sz="1400" dirty="0" smtClean="0"/>
              <a:t>University of Nairobi</a:t>
            </a:r>
          </a:p>
          <a:p>
            <a:pPr lvl="1"/>
            <a:r>
              <a:rPr lang="en-GB" sz="1400" dirty="0" smtClean="0"/>
              <a:t>ACDI/VOCA</a:t>
            </a:r>
            <a:endParaRPr lang="en-US" sz="1400" dirty="0" smtClean="0"/>
          </a:p>
          <a:p>
            <a:endParaRPr lang="fi-FI"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10</a:t>
            </a:fld>
            <a:endParaRPr lang="fi-FI" dirty="0"/>
          </a:p>
        </p:txBody>
      </p:sp>
      <p:pic>
        <p:nvPicPr>
          <p:cNvPr id="7" name="Kuva 6" descr="Diversifierat lantbruk.JPG"/>
          <p:cNvPicPr>
            <a:picLocks noChangeAspect="1"/>
          </p:cNvPicPr>
          <p:nvPr/>
        </p:nvPicPr>
        <p:blipFill>
          <a:blip r:embed="rId2" cstate="print"/>
          <a:srcRect r="1421"/>
          <a:stretch>
            <a:fillRect/>
          </a:stretch>
        </p:blipFill>
        <p:spPr>
          <a:xfrm>
            <a:off x="6012160" y="3766171"/>
            <a:ext cx="3131840" cy="2111101"/>
          </a:xfrm>
          <a:prstGeom prst="rect">
            <a:avLst/>
          </a:prstGeom>
        </p:spPr>
      </p:pic>
      <p:pic>
        <p:nvPicPr>
          <p:cNvPr id="8" name="Kuva 7" descr="Exempel på bra förråd.JPG"/>
          <p:cNvPicPr>
            <a:picLocks noChangeAspect="1"/>
          </p:cNvPicPr>
          <p:nvPr/>
        </p:nvPicPr>
        <p:blipFill>
          <a:blip r:embed="rId3" cstate="print"/>
          <a:stretch>
            <a:fillRect/>
          </a:stretch>
        </p:blipFill>
        <p:spPr>
          <a:xfrm>
            <a:off x="6002277" y="1557364"/>
            <a:ext cx="3141724" cy="20876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4624"/>
            <a:ext cx="8229600" cy="1143000"/>
          </a:xfrm>
        </p:spPr>
        <p:txBody>
          <a:bodyPr/>
          <a:lstStyle/>
          <a:p>
            <a:r>
              <a:rPr lang="fi-FI" sz="2400" dirty="0" smtClean="0">
                <a:solidFill>
                  <a:schemeClr val="bg1"/>
                </a:solidFill>
              </a:rPr>
              <a:t>WP 6: </a:t>
            </a:r>
            <a:r>
              <a:rPr lang="en-US" sz="2400" b="0" dirty="0" smtClean="0">
                <a:solidFill>
                  <a:schemeClr val="bg1"/>
                </a:solidFill>
              </a:rPr>
              <a:t>Using information and communication technology to improve market access in Africa</a:t>
            </a:r>
            <a:endParaRPr lang="fi-FI" sz="2400" b="0" dirty="0">
              <a:solidFill>
                <a:schemeClr val="bg1"/>
              </a:solidFill>
            </a:endParaRPr>
          </a:p>
        </p:txBody>
      </p:sp>
      <p:sp>
        <p:nvSpPr>
          <p:cNvPr id="3" name="Sisällön paikkamerkki 2"/>
          <p:cNvSpPr>
            <a:spLocks noGrp="1"/>
          </p:cNvSpPr>
          <p:nvPr>
            <p:ph idx="1"/>
          </p:nvPr>
        </p:nvSpPr>
        <p:spPr>
          <a:xfrm>
            <a:off x="395536" y="1628800"/>
            <a:ext cx="4896544" cy="4525963"/>
          </a:xfrm>
        </p:spPr>
        <p:txBody>
          <a:bodyPr/>
          <a:lstStyle/>
          <a:p>
            <a:r>
              <a:rPr lang="en-US" sz="1600" b="1" dirty="0" smtClean="0"/>
              <a:t>Objectives</a:t>
            </a:r>
            <a:endParaRPr lang="en-GB" sz="1600" dirty="0" smtClean="0"/>
          </a:p>
          <a:p>
            <a:pPr lvl="1"/>
            <a:r>
              <a:rPr lang="en-GB" sz="1400" dirty="0" smtClean="0"/>
              <a:t>To reduce poverty and increase food security by improving market access of small-scale farmers.</a:t>
            </a:r>
          </a:p>
          <a:p>
            <a:pPr lvl="1"/>
            <a:endParaRPr lang="en-GB" sz="1400" dirty="0" smtClean="0"/>
          </a:p>
          <a:p>
            <a:pPr lvl="1"/>
            <a:r>
              <a:rPr lang="en-GB" sz="1400" dirty="0" smtClean="0"/>
              <a:t>To identify the best practices in designing and implementing market information systems that maximize pro-poor impact.</a:t>
            </a:r>
          </a:p>
          <a:p>
            <a:pPr lvl="1"/>
            <a:endParaRPr lang="en-US" sz="1400" b="1" dirty="0" smtClean="0"/>
          </a:p>
          <a:p>
            <a:r>
              <a:rPr lang="en-US" sz="1600" b="1" dirty="0" smtClean="0"/>
              <a:t>Partners</a:t>
            </a:r>
          </a:p>
          <a:p>
            <a:pPr lvl="1"/>
            <a:r>
              <a:rPr lang="en-US" sz="1400" dirty="0" smtClean="0"/>
              <a:t>IFPRI</a:t>
            </a:r>
          </a:p>
          <a:p>
            <a:pPr lvl="1"/>
            <a:r>
              <a:rPr lang="en-US" sz="1400" dirty="0" smtClean="0"/>
              <a:t>Luke</a:t>
            </a:r>
            <a:endParaRPr lang="en-US" sz="1400" dirty="0" smtClean="0"/>
          </a:p>
          <a:p>
            <a:pPr lvl="1"/>
            <a:r>
              <a:rPr lang="en-US" sz="1400" dirty="0" smtClean="0"/>
              <a:t>ISSER (University of Ghana)</a:t>
            </a:r>
          </a:p>
          <a:p>
            <a:pPr lvl="1"/>
            <a:r>
              <a:rPr lang="en-US" sz="1400" dirty="0" smtClean="0"/>
              <a:t>FIT-Uganda</a:t>
            </a:r>
          </a:p>
          <a:p>
            <a:pPr lvl="1"/>
            <a:r>
              <a:rPr lang="en-US" sz="1400" dirty="0" err="1" smtClean="0"/>
              <a:t>Esoko</a:t>
            </a:r>
            <a:endParaRPr lang="fi-FI" sz="1400"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11</a:t>
            </a:fld>
            <a:endParaRPr lang="fi-FI" dirty="0"/>
          </a:p>
        </p:txBody>
      </p:sp>
      <p:pic>
        <p:nvPicPr>
          <p:cNvPr id="7" name="Kuva 6" descr="Diversifierat jordbruk_majs, bönor och träd_Uganda.JPG"/>
          <p:cNvPicPr>
            <a:picLocks noChangeAspect="1"/>
          </p:cNvPicPr>
          <p:nvPr/>
        </p:nvPicPr>
        <p:blipFill>
          <a:blip r:embed="rId2" cstate="print"/>
          <a:srcRect l="18478" t="7258" r="26868"/>
          <a:stretch>
            <a:fillRect/>
          </a:stretch>
        </p:blipFill>
        <p:spPr>
          <a:xfrm>
            <a:off x="5148064" y="1518920"/>
            <a:ext cx="3995936" cy="450236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4624"/>
            <a:ext cx="8229600" cy="1143000"/>
          </a:xfrm>
        </p:spPr>
        <p:txBody>
          <a:bodyPr/>
          <a:lstStyle/>
          <a:p>
            <a:r>
              <a:rPr lang="fi-FI" sz="2400" dirty="0" smtClean="0">
                <a:solidFill>
                  <a:schemeClr val="bg1"/>
                </a:solidFill>
              </a:rPr>
              <a:t>WP 7: </a:t>
            </a:r>
            <a:r>
              <a:rPr lang="en-GB" sz="2400" b="0" dirty="0" smtClean="0">
                <a:solidFill>
                  <a:schemeClr val="bg1"/>
                </a:solidFill>
              </a:rPr>
              <a:t>Innovative extension approaches for improving food security and livelihoods </a:t>
            </a:r>
            <a:endParaRPr lang="fi-FI" sz="2400" b="0" dirty="0">
              <a:solidFill>
                <a:schemeClr val="bg1"/>
              </a:solidFill>
            </a:endParaRPr>
          </a:p>
        </p:txBody>
      </p:sp>
      <p:sp>
        <p:nvSpPr>
          <p:cNvPr id="3" name="Sisällön paikkamerkki 2"/>
          <p:cNvSpPr>
            <a:spLocks noGrp="1"/>
          </p:cNvSpPr>
          <p:nvPr>
            <p:ph idx="1"/>
          </p:nvPr>
        </p:nvSpPr>
        <p:spPr>
          <a:xfrm>
            <a:off x="395536" y="1556792"/>
            <a:ext cx="4680520" cy="4381947"/>
          </a:xfrm>
        </p:spPr>
        <p:txBody>
          <a:bodyPr/>
          <a:lstStyle/>
          <a:p>
            <a:r>
              <a:rPr lang="en-GB" sz="1600" b="1" dirty="0" smtClean="0"/>
              <a:t>Objectives</a:t>
            </a:r>
          </a:p>
          <a:p>
            <a:pPr lvl="1"/>
            <a:r>
              <a:rPr lang="en-US" sz="1400" dirty="0" smtClean="0"/>
              <a:t>To improve farmers’ access to new agricultural technology and information in order to improve their livelihoods and food security, with an emphasis on improving access for women and the poor.</a:t>
            </a:r>
          </a:p>
          <a:p>
            <a:pPr lvl="1"/>
            <a:endParaRPr lang="en-US" sz="1400" dirty="0" smtClean="0"/>
          </a:p>
          <a:p>
            <a:pPr lvl="1"/>
            <a:r>
              <a:rPr lang="en-US" sz="1400" dirty="0" smtClean="0"/>
              <a:t>To create a framework to support dissemination methods and capacity of all </a:t>
            </a:r>
            <a:r>
              <a:rPr lang="en-US" sz="1400" dirty="0" err="1" smtClean="0"/>
              <a:t>FoodAfrica</a:t>
            </a:r>
            <a:r>
              <a:rPr lang="en-US" sz="1400" dirty="0" smtClean="0"/>
              <a:t> Work Packages.</a:t>
            </a:r>
          </a:p>
          <a:p>
            <a:pPr lvl="1"/>
            <a:endParaRPr lang="en-GB" sz="1400" b="1" dirty="0" smtClean="0"/>
          </a:p>
          <a:p>
            <a:r>
              <a:rPr lang="en-GB" sz="1600" b="1" dirty="0" smtClean="0"/>
              <a:t>Partners</a:t>
            </a:r>
          </a:p>
          <a:p>
            <a:pPr lvl="1"/>
            <a:r>
              <a:rPr lang="en-GB" sz="1400" dirty="0" smtClean="0"/>
              <a:t>ICRAF</a:t>
            </a:r>
          </a:p>
          <a:p>
            <a:pPr lvl="1"/>
            <a:r>
              <a:rPr lang="en-GB" sz="1400" dirty="0" smtClean="0"/>
              <a:t>HAMK University of Applied Science</a:t>
            </a:r>
          </a:p>
          <a:p>
            <a:pPr lvl="1"/>
            <a:r>
              <a:rPr lang="en-GB" sz="1400" dirty="0" smtClean="0"/>
              <a:t>ANAFE</a:t>
            </a:r>
          </a:p>
          <a:p>
            <a:endParaRPr lang="fi-FI"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12</a:t>
            </a:fld>
            <a:endParaRPr lang="fi-FI" dirty="0"/>
          </a:p>
        </p:txBody>
      </p:sp>
      <p:pic>
        <p:nvPicPr>
          <p:cNvPr id="7" name="Kuva 6" descr="WP7_ICRAF.JPG"/>
          <p:cNvPicPr>
            <a:picLocks noChangeAspect="1"/>
          </p:cNvPicPr>
          <p:nvPr/>
        </p:nvPicPr>
        <p:blipFill>
          <a:blip r:embed="rId2" cstate="print"/>
          <a:srcRect l="8486"/>
          <a:stretch>
            <a:fillRect/>
          </a:stretch>
        </p:blipFill>
        <p:spPr>
          <a:xfrm>
            <a:off x="5076056" y="1916831"/>
            <a:ext cx="4067943" cy="261980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53752"/>
            <a:ext cx="8229600" cy="1143000"/>
          </a:xfrm>
        </p:spPr>
        <p:txBody>
          <a:bodyPr/>
          <a:lstStyle/>
          <a:p>
            <a:r>
              <a:rPr lang="fi-FI" sz="2800" b="0" dirty="0" err="1" smtClean="0">
                <a:solidFill>
                  <a:schemeClr val="bg1"/>
                </a:solidFill>
              </a:rPr>
              <a:t>Expected</a:t>
            </a:r>
            <a:r>
              <a:rPr lang="fi-FI" sz="2800" b="0" dirty="0" smtClean="0">
                <a:solidFill>
                  <a:schemeClr val="bg1"/>
                </a:solidFill>
              </a:rPr>
              <a:t> </a:t>
            </a:r>
            <a:r>
              <a:rPr lang="fi-FI" sz="2800" b="0" dirty="0" err="1" smtClean="0">
                <a:solidFill>
                  <a:schemeClr val="bg1"/>
                </a:solidFill>
              </a:rPr>
              <a:t>Outcomes</a:t>
            </a:r>
            <a:endParaRPr lang="fi-FI" sz="2800" b="0" dirty="0">
              <a:solidFill>
                <a:schemeClr val="bg1"/>
              </a:solidFill>
            </a:endParaRPr>
          </a:p>
        </p:txBody>
      </p:sp>
      <p:sp>
        <p:nvSpPr>
          <p:cNvPr id="3" name="Sisällön paikkamerkki 2"/>
          <p:cNvSpPr>
            <a:spLocks noGrp="1"/>
          </p:cNvSpPr>
          <p:nvPr>
            <p:ph idx="1"/>
          </p:nvPr>
        </p:nvSpPr>
        <p:spPr>
          <a:xfrm>
            <a:off x="395536" y="1495325"/>
            <a:ext cx="8229600" cy="4741987"/>
          </a:xfrm>
        </p:spPr>
        <p:txBody>
          <a:bodyPr/>
          <a:lstStyle/>
          <a:p>
            <a:r>
              <a:rPr lang="fi-FI" sz="2000" dirty="0" err="1" smtClean="0"/>
              <a:t>Concrete</a:t>
            </a:r>
            <a:r>
              <a:rPr lang="fi-FI" sz="2000" dirty="0" smtClean="0"/>
              <a:t> </a:t>
            </a:r>
            <a:r>
              <a:rPr lang="fi-FI" sz="2000" b="1" dirty="0" err="1" smtClean="0">
                <a:solidFill>
                  <a:srgbClr val="34B233"/>
                </a:solidFill>
              </a:rPr>
              <a:t>tools</a:t>
            </a:r>
            <a:r>
              <a:rPr lang="fi-FI" sz="2000" dirty="0" smtClean="0"/>
              <a:t> and </a:t>
            </a:r>
            <a:r>
              <a:rPr lang="fi-FI" sz="2000" b="1" dirty="0" err="1" smtClean="0">
                <a:solidFill>
                  <a:srgbClr val="34B233"/>
                </a:solidFill>
              </a:rPr>
              <a:t>guidelines</a:t>
            </a:r>
            <a:r>
              <a:rPr lang="fi-FI" sz="2000" dirty="0" smtClean="0"/>
              <a:t> for </a:t>
            </a:r>
            <a:r>
              <a:rPr lang="fi-FI" sz="2000" dirty="0" err="1" smtClean="0"/>
              <a:t>policy</a:t>
            </a:r>
            <a:r>
              <a:rPr lang="fi-FI" sz="2000" dirty="0" smtClean="0"/>
              <a:t> </a:t>
            </a:r>
            <a:r>
              <a:rPr lang="fi-FI" sz="2000" dirty="0" err="1" smtClean="0"/>
              <a:t>makers</a:t>
            </a:r>
            <a:r>
              <a:rPr lang="fi-FI" sz="2000" dirty="0" smtClean="0"/>
              <a:t>, </a:t>
            </a:r>
            <a:r>
              <a:rPr lang="fi-FI" sz="2000" dirty="0" err="1" smtClean="0"/>
              <a:t>small-scale</a:t>
            </a:r>
            <a:r>
              <a:rPr lang="fi-FI" sz="2000" dirty="0" smtClean="0"/>
              <a:t> </a:t>
            </a:r>
            <a:r>
              <a:rPr lang="fi-FI" sz="2000" dirty="0" err="1" smtClean="0"/>
              <a:t>farmers</a:t>
            </a:r>
            <a:r>
              <a:rPr lang="fi-FI" sz="2000" dirty="0" smtClean="0"/>
              <a:t> and for </a:t>
            </a:r>
            <a:r>
              <a:rPr lang="fi-FI" sz="2000" dirty="0" err="1" smtClean="0"/>
              <a:t>their</a:t>
            </a:r>
            <a:r>
              <a:rPr lang="fi-FI" sz="2000" dirty="0" smtClean="0"/>
              <a:t> </a:t>
            </a:r>
            <a:r>
              <a:rPr lang="fi-FI" sz="2000" dirty="0" err="1" smtClean="0"/>
              <a:t>educators</a:t>
            </a:r>
            <a:endParaRPr lang="fi-FI" sz="2000" dirty="0" smtClean="0"/>
          </a:p>
          <a:p>
            <a:pPr lvl="1"/>
            <a:endParaRPr lang="fi-FI" sz="1600" dirty="0" smtClean="0"/>
          </a:p>
          <a:p>
            <a:r>
              <a:rPr lang="fi-FI" sz="2000" dirty="0" smtClean="0"/>
              <a:t>New </a:t>
            </a:r>
            <a:r>
              <a:rPr lang="fi-FI" sz="2000" dirty="0" err="1" smtClean="0"/>
              <a:t>market</a:t>
            </a:r>
            <a:r>
              <a:rPr lang="fi-FI" sz="2000" dirty="0" smtClean="0"/>
              <a:t> and </a:t>
            </a:r>
            <a:r>
              <a:rPr lang="fi-FI" sz="2000" dirty="0" err="1" smtClean="0"/>
              <a:t>risk</a:t>
            </a:r>
            <a:r>
              <a:rPr lang="fi-FI" sz="2000" dirty="0" smtClean="0"/>
              <a:t> management </a:t>
            </a:r>
            <a:r>
              <a:rPr lang="fi-FI" sz="2000" b="1" dirty="0" err="1" smtClean="0">
                <a:solidFill>
                  <a:srgbClr val="34B233"/>
                </a:solidFill>
              </a:rPr>
              <a:t>approaches</a:t>
            </a:r>
            <a:endParaRPr lang="fi-FI" sz="2000" b="1" dirty="0" smtClean="0">
              <a:solidFill>
                <a:srgbClr val="34B233"/>
              </a:solidFill>
            </a:endParaRPr>
          </a:p>
          <a:p>
            <a:endParaRPr lang="fi-FI" sz="2000" dirty="0" smtClean="0"/>
          </a:p>
          <a:p>
            <a:r>
              <a:rPr lang="fi-FI" sz="2000" dirty="0" smtClean="0"/>
              <a:t>Agricultural </a:t>
            </a:r>
            <a:r>
              <a:rPr lang="fi-FI" sz="2000" b="1" dirty="0" err="1" smtClean="0">
                <a:solidFill>
                  <a:srgbClr val="34B233"/>
                </a:solidFill>
              </a:rPr>
              <a:t>innovations</a:t>
            </a:r>
            <a:r>
              <a:rPr lang="fi-FI" sz="2000" dirty="0" smtClean="0"/>
              <a:t> and </a:t>
            </a:r>
            <a:r>
              <a:rPr lang="fi-FI" sz="2000" b="1" dirty="0" err="1" smtClean="0">
                <a:solidFill>
                  <a:srgbClr val="34B233"/>
                </a:solidFill>
              </a:rPr>
              <a:t>technologies</a:t>
            </a:r>
            <a:r>
              <a:rPr lang="fi-FI" sz="2000" dirty="0" smtClean="0"/>
              <a:t> </a:t>
            </a:r>
            <a:r>
              <a:rPr lang="fi-FI" sz="2000" dirty="0" err="1" smtClean="0"/>
              <a:t>accessible</a:t>
            </a:r>
            <a:r>
              <a:rPr lang="fi-FI" sz="2000" dirty="0" smtClean="0"/>
              <a:t> to the </a:t>
            </a:r>
            <a:r>
              <a:rPr lang="fi-FI" sz="2000" dirty="0" err="1" smtClean="0"/>
              <a:t>small-scale</a:t>
            </a:r>
            <a:r>
              <a:rPr lang="fi-FI" sz="2000" dirty="0" smtClean="0"/>
              <a:t> </a:t>
            </a:r>
            <a:r>
              <a:rPr lang="fi-FI" sz="2000" dirty="0" err="1" smtClean="0"/>
              <a:t>farmers</a:t>
            </a:r>
            <a:endParaRPr lang="fi-FI" sz="2000" dirty="0" smtClean="0"/>
          </a:p>
          <a:p>
            <a:endParaRPr lang="fi-FI" sz="2000" dirty="0" smtClean="0"/>
          </a:p>
          <a:p>
            <a:r>
              <a:rPr lang="fi-FI" sz="2000" dirty="0" err="1" smtClean="0"/>
              <a:t>Strengthened</a:t>
            </a:r>
            <a:r>
              <a:rPr lang="fi-FI" sz="2000" dirty="0" smtClean="0"/>
              <a:t> </a:t>
            </a:r>
            <a:r>
              <a:rPr lang="fi-FI" sz="2000" dirty="0" err="1" smtClean="0"/>
              <a:t>scientific</a:t>
            </a:r>
            <a:r>
              <a:rPr lang="fi-FI" sz="2000" dirty="0" smtClean="0"/>
              <a:t> </a:t>
            </a:r>
            <a:r>
              <a:rPr lang="fi-FI" sz="2000" b="1" dirty="0" err="1" smtClean="0">
                <a:solidFill>
                  <a:srgbClr val="34B233"/>
                </a:solidFill>
              </a:rPr>
              <a:t>capacity</a:t>
            </a:r>
            <a:r>
              <a:rPr lang="fi-FI" sz="2000" dirty="0" smtClean="0"/>
              <a:t> and </a:t>
            </a:r>
            <a:r>
              <a:rPr lang="fi-FI" sz="2000" b="1" dirty="0" err="1" smtClean="0">
                <a:solidFill>
                  <a:srgbClr val="34B233"/>
                </a:solidFill>
              </a:rPr>
              <a:t>networks</a:t>
            </a:r>
            <a:r>
              <a:rPr lang="fi-FI" sz="2000" dirty="0" smtClean="0"/>
              <a:t> of </a:t>
            </a:r>
            <a:r>
              <a:rPr lang="fi-FI" sz="2000" dirty="0" err="1" smtClean="0"/>
              <a:t>African</a:t>
            </a:r>
            <a:r>
              <a:rPr lang="fi-FI" sz="2000" dirty="0" smtClean="0"/>
              <a:t> </a:t>
            </a:r>
            <a:r>
              <a:rPr lang="fi-FI" sz="2000" dirty="0" err="1" smtClean="0"/>
              <a:t>researchers</a:t>
            </a:r>
            <a:endParaRPr lang="fi-FI" sz="2000" dirty="0" smtClean="0"/>
          </a:p>
          <a:p>
            <a:endParaRPr lang="fi-FI" sz="2000" dirty="0" smtClean="0"/>
          </a:p>
          <a:p>
            <a:r>
              <a:rPr lang="fi-FI" sz="2000" dirty="0" err="1" smtClean="0"/>
              <a:t>Strengthened</a:t>
            </a:r>
            <a:r>
              <a:rPr lang="fi-FI" sz="2000" dirty="0" smtClean="0"/>
              <a:t> </a:t>
            </a:r>
            <a:r>
              <a:rPr lang="fi-FI" sz="2000" dirty="0" err="1" smtClean="0"/>
              <a:t>human</a:t>
            </a:r>
            <a:r>
              <a:rPr lang="fi-FI" sz="2000" dirty="0" smtClean="0"/>
              <a:t> and </a:t>
            </a:r>
            <a:r>
              <a:rPr lang="fi-FI" sz="2000" dirty="0" err="1" smtClean="0"/>
              <a:t>institutional</a:t>
            </a:r>
            <a:r>
              <a:rPr lang="fi-FI" sz="2000" dirty="0" smtClean="0"/>
              <a:t> </a:t>
            </a:r>
            <a:r>
              <a:rPr lang="fi-FI" sz="2000" b="1" dirty="0" err="1" smtClean="0">
                <a:solidFill>
                  <a:srgbClr val="34B233"/>
                </a:solidFill>
              </a:rPr>
              <a:t>capacity</a:t>
            </a:r>
            <a:endParaRPr lang="fi-FI" sz="2000" b="1" dirty="0">
              <a:solidFill>
                <a:srgbClr val="34B233"/>
              </a:solidFill>
            </a:endParaRPr>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13</a:t>
            </a:fld>
            <a:endParaRPr lang="fi-F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orakulmio 20"/>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302840" y="274638"/>
            <a:ext cx="8229600" cy="490066"/>
          </a:xfrm>
        </p:spPr>
        <p:txBody>
          <a:bodyPr/>
          <a:lstStyle/>
          <a:p>
            <a:r>
              <a:rPr lang="fi-FI" sz="2400" b="0" dirty="0" err="1" smtClean="0">
                <a:solidFill>
                  <a:schemeClr val="bg1"/>
                </a:solidFill>
              </a:rPr>
              <a:t>Contact</a:t>
            </a:r>
            <a:r>
              <a:rPr lang="fi-FI" sz="2400" b="0" dirty="0" smtClean="0">
                <a:solidFill>
                  <a:schemeClr val="bg1"/>
                </a:solidFill>
              </a:rPr>
              <a:t> </a:t>
            </a:r>
            <a:r>
              <a:rPr lang="fi-FI" sz="2400" b="0" dirty="0" err="1" smtClean="0">
                <a:solidFill>
                  <a:schemeClr val="bg1"/>
                </a:solidFill>
              </a:rPr>
              <a:t>Information</a:t>
            </a:r>
            <a:endParaRPr lang="fi-FI" sz="2400" b="0" dirty="0" smtClean="0">
              <a:solidFill>
                <a:schemeClr val="bg1"/>
              </a:solidFill>
            </a:endParaRPr>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14</a:t>
            </a:fld>
            <a:endParaRPr lang="fi-FI" dirty="0"/>
          </a:p>
        </p:txBody>
      </p:sp>
      <p:sp>
        <p:nvSpPr>
          <p:cNvPr id="14" name="Tekstikehys 13"/>
          <p:cNvSpPr txBox="1"/>
          <p:nvPr/>
        </p:nvSpPr>
        <p:spPr>
          <a:xfrm>
            <a:off x="1038275" y="2132856"/>
            <a:ext cx="4608512" cy="646331"/>
          </a:xfrm>
          <a:prstGeom prst="rect">
            <a:avLst/>
          </a:prstGeom>
          <a:noFill/>
        </p:spPr>
        <p:txBody>
          <a:bodyPr wrap="square" rtlCol="0">
            <a:spAutoFit/>
          </a:bodyPr>
          <a:lstStyle/>
          <a:p>
            <a:pPr>
              <a:buClr>
                <a:srgbClr val="34B233"/>
              </a:buClr>
              <a:buFont typeface="Arial" pitchFamily="34" charset="0"/>
              <a:buChar char="•"/>
            </a:pPr>
            <a:r>
              <a:rPr lang="en-US" sz="1200" dirty="0" smtClean="0"/>
              <a:t> </a:t>
            </a:r>
            <a:r>
              <a:rPr lang="en-US" sz="1200" b="1" dirty="0" smtClean="0"/>
              <a:t>Keith Shepherd</a:t>
            </a:r>
            <a:r>
              <a:rPr lang="en-US" sz="1200" dirty="0" smtClean="0"/>
              <a:t>, ICRAF, </a:t>
            </a:r>
            <a:r>
              <a:rPr lang="en-US" sz="1200" dirty="0" smtClean="0">
                <a:hlinkClick r:id="rId2"/>
              </a:rPr>
              <a:t>k.shepherd@cgiar.org</a:t>
            </a:r>
            <a:endParaRPr lang="en-US" sz="1200" dirty="0" smtClean="0"/>
          </a:p>
          <a:p>
            <a:pPr>
              <a:buClr>
                <a:srgbClr val="34B233"/>
              </a:buClr>
              <a:buFont typeface="Arial" pitchFamily="34" charset="0"/>
              <a:buChar char="•"/>
            </a:pPr>
            <a:r>
              <a:rPr lang="en-US" sz="1200" dirty="0" smtClean="0"/>
              <a:t> </a:t>
            </a:r>
            <a:r>
              <a:rPr lang="en-US" sz="1200" b="1" dirty="0" smtClean="0"/>
              <a:t>Martti Esala</a:t>
            </a:r>
            <a:r>
              <a:rPr lang="en-US" sz="1200" dirty="0" smtClean="0"/>
              <a:t>, </a:t>
            </a:r>
            <a:r>
              <a:rPr lang="en-US" sz="1200" dirty="0" smtClean="0"/>
              <a:t>Luke, </a:t>
            </a:r>
            <a:r>
              <a:rPr lang="en-US" sz="1200" dirty="0" smtClean="0">
                <a:hlinkClick r:id="rId3"/>
              </a:rPr>
              <a:t>martti.esala@luke.fi</a:t>
            </a:r>
            <a:endParaRPr lang="en-US" sz="1200" dirty="0" smtClean="0"/>
          </a:p>
          <a:p>
            <a:pPr>
              <a:buClr>
                <a:srgbClr val="34B233"/>
              </a:buClr>
              <a:buFont typeface="Arial" pitchFamily="34" charset="0"/>
              <a:buChar char="•"/>
            </a:pPr>
            <a:endParaRPr lang="en-US" sz="1200" dirty="0" smtClean="0"/>
          </a:p>
        </p:txBody>
      </p:sp>
      <p:sp>
        <p:nvSpPr>
          <p:cNvPr id="15" name="Tekstikehys 14"/>
          <p:cNvSpPr txBox="1"/>
          <p:nvPr/>
        </p:nvSpPr>
        <p:spPr>
          <a:xfrm>
            <a:off x="1038275" y="2708920"/>
            <a:ext cx="4536504" cy="646331"/>
          </a:xfrm>
          <a:prstGeom prst="rect">
            <a:avLst/>
          </a:prstGeom>
          <a:noFill/>
        </p:spPr>
        <p:txBody>
          <a:bodyPr wrap="square" rtlCol="0">
            <a:spAutoFit/>
          </a:bodyPr>
          <a:lstStyle/>
          <a:p>
            <a:pPr>
              <a:buClr>
                <a:srgbClr val="34B233"/>
              </a:buClr>
              <a:buFont typeface="Arial" pitchFamily="34" charset="0"/>
              <a:buChar char="•"/>
            </a:pPr>
            <a:r>
              <a:rPr lang="fi-FI" sz="1200" dirty="0" smtClean="0"/>
              <a:t> </a:t>
            </a:r>
            <a:r>
              <a:rPr lang="fi-FI" sz="1200" b="1" dirty="0" smtClean="0"/>
              <a:t>Karen Marshall</a:t>
            </a:r>
            <a:r>
              <a:rPr lang="fi-FI" sz="1200" dirty="0" smtClean="0"/>
              <a:t>, ILRI, </a:t>
            </a:r>
            <a:r>
              <a:rPr lang="fi-FI" sz="1200" dirty="0" err="1" smtClean="0">
                <a:hlinkClick r:id="rId4"/>
              </a:rPr>
              <a:t>k.marshall@cgiar.org</a:t>
            </a:r>
            <a:endParaRPr lang="fi-FI" sz="1200" dirty="0" smtClean="0"/>
          </a:p>
          <a:p>
            <a:pPr>
              <a:buClr>
                <a:srgbClr val="34B233"/>
              </a:buClr>
              <a:buFont typeface="Arial" pitchFamily="34" charset="0"/>
              <a:buChar char="•"/>
            </a:pPr>
            <a:r>
              <a:rPr lang="fi-FI" sz="1200" dirty="0" smtClean="0"/>
              <a:t> </a:t>
            </a:r>
            <a:r>
              <a:rPr lang="fi-FI" sz="1200" b="1" dirty="0" smtClean="0"/>
              <a:t>Jarmo Juga</a:t>
            </a:r>
            <a:r>
              <a:rPr lang="fi-FI" sz="1200" dirty="0" smtClean="0"/>
              <a:t>, </a:t>
            </a:r>
            <a:r>
              <a:rPr lang="fi-FI" sz="1200" dirty="0" err="1" smtClean="0"/>
              <a:t>University</a:t>
            </a:r>
            <a:r>
              <a:rPr lang="fi-FI" sz="1200" dirty="0" smtClean="0"/>
              <a:t> of Helsinki, </a:t>
            </a:r>
            <a:r>
              <a:rPr lang="fi-FI" sz="1200" dirty="0" err="1" smtClean="0">
                <a:hlinkClick r:id="rId5"/>
              </a:rPr>
              <a:t>jarmo.juga@helsinki.fi</a:t>
            </a:r>
            <a:r>
              <a:rPr lang="fi-FI" sz="1200" dirty="0" smtClean="0"/>
              <a:t> </a:t>
            </a:r>
          </a:p>
          <a:p>
            <a:pPr>
              <a:buClr>
                <a:srgbClr val="34B233"/>
              </a:buClr>
              <a:buFont typeface="Arial" pitchFamily="34" charset="0"/>
              <a:buChar char="•"/>
            </a:pPr>
            <a:endParaRPr lang="fi-FI" sz="1200" dirty="0" smtClean="0"/>
          </a:p>
        </p:txBody>
      </p:sp>
      <p:sp>
        <p:nvSpPr>
          <p:cNvPr id="16" name="Tekstikehys 15"/>
          <p:cNvSpPr txBox="1"/>
          <p:nvPr/>
        </p:nvSpPr>
        <p:spPr>
          <a:xfrm>
            <a:off x="1038275" y="3284984"/>
            <a:ext cx="5832648" cy="646331"/>
          </a:xfrm>
          <a:prstGeom prst="rect">
            <a:avLst/>
          </a:prstGeom>
          <a:noFill/>
        </p:spPr>
        <p:txBody>
          <a:bodyPr wrap="square" rtlCol="0">
            <a:spAutoFit/>
          </a:bodyPr>
          <a:lstStyle/>
          <a:p>
            <a:pPr>
              <a:buClr>
                <a:srgbClr val="34B233"/>
              </a:buClr>
              <a:buFont typeface="Arial" pitchFamily="34" charset="0"/>
              <a:buChar char="•"/>
            </a:pPr>
            <a:r>
              <a:rPr lang="fi-FI" sz="1200" dirty="0" smtClean="0"/>
              <a:t> </a:t>
            </a:r>
            <a:r>
              <a:rPr lang="fi-FI" sz="1200" b="1" dirty="0" smtClean="0"/>
              <a:t>Siwa Msangi</a:t>
            </a:r>
            <a:r>
              <a:rPr lang="fi-FI" sz="1200" dirty="0" smtClean="0"/>
              <a:t>, IFPRI, </a:t>
            </a:r>
            <a:r>
              <a:rPr lang="fi-FI" sz="1200" dirty="0" err="1" smtClean="0">
                <a:hlinkClick r:id="rId6"/>
              </a:rPr>
              <a:t>s.msangi@cgiar.org</a:t>
            </a:r>
            <a:endParaRPr lang="fi-FI" sz="1200" dirty="0" smtClean="0"/>
          </a:p>
          <a:p>
            <a:pPr>
              <a:buClr>
                <a:srgbClr val="34B233"/>
              </a:buClr>
              <a:buFont typeface="Arial" pitchFamily="34" charset="0"/>
              <a:buChar char="•"/>
            </a:pPr>
            <a:r>
              <a:rPr lang="fi-FI" sz="1200" dirty="0" smtClean="0"/>
              <a:t> </a:t>
            </a:r>
            <a:r>
              <a:rPr lang="fi-FI" sz="1200" b="1" dirty="0" smtClean="0"/>
              <a:t>Jarkko Niemi</a:t>
            </a:r>
            <a:r>
              <a:rPr lang="fi-FI" sz="1200" dirty="0" smtClean="0"/>
              <a:t>, </a:t>
            </a:r>
            <a:r>
              <a:rPr lang="fi-FI" sz="1200" dirty="0" smtClean="0"/>
              <a:t>Luke, </a:t>
            </a:r>
            <a:r>
              <a:rPr lang="fi-FI" sz="1200" dirty="0" err="1" smtClean="0">
                <a:solidFill>
                  <a:srgbClr val="34B233"/>
                </a:solidFill>
                <a:hlinkClick r:id="rId7"/>
              </a:rPr>
              <a:t>jarkko.niemi@luke.fi</a:t>
            </a:r>
            <a:r>
              <a:rPr lang="fi-FI" sz="1200" dirty="0" smtClean="0">
                <a:solidFill>
                  <a:srgbClr val="34B233"/>
                </a:solidFill>
              </a:rPr>
              <a:t> </a:t>
            </a:r>
            <a:endParaRPr lang="fi-FI" sz="1200" dirty="0" smtClean="0">
              <a:solidFill>
                <a:srgbClr val="34B233"/>
              </a:solidFill>
            </a:endParaRPr>
          </a:p>
          <a:p>
            <a:pPr>
              <a:buClr>
                <a:srgbClr val="34B233"/>
              </a:buClr>
              <a:buFont typeface="Arial" pitchFamily="34" charset="0"/>
              <a:buChar char="•"/>
            </a:pPr>
            <a:endParaRPr lang="fi-FI" sz="1200" dirty="0" smtClean="0"/>
          </a:p>
        </p:txBody>
      </p:sp>
      <p:sp>
        <p:nvSpPr>
          <p:cNvPr id="17" name="Tekstikehys 16"/>
          <p:cNvSpPr txBox="1"/>
          <p:nvPr/>
        </p:nvSpPr>
        <p:spPr>
          <a:xfrm>
            <a:off x="1038275" y="3861048"/>
            <a:ext cx="4896544" cy="646331"/>
          </a:xfrm>
          <a:prstGeom prst="rect">
            <a:avLst/>
          </a:prstGeom>
          <a:noFill/>
        </p:spPr>
        <p:txBody>
          <a:bodyPr wrap="square" rtlCol="0">
            <a:spAutoFit/>
          </a:bodyPr>
          <a:lstStyle/>
          <a:p>
            <a:pPr>
              <a:buClr>
                <a:srgbClr val="34B233"/>
              </a:buClr>
              <a:buFont typeface="Arial" pitchFamily="34" charset="0"/>
              <a:buChar char="•"/>
            </a:pPr>
            <a:r>
              <a:rPr lang="fi-FI" sz="1200" b="1" dirty="0" smtClean="0"/>
              <a:t> Bruce Cogill</a:t>
            </a:r>
            <a:r>
              <a:rPr lang="fi-FI" sz="1200" dirty="0" smtClean="0"/>
              <a:t>,</a:t>
            </a:r>
            <a:r>
              <a:rPr lang="fi-FI" sz="1200" b="1" dirty="0" smtClean="0"/>
              <a:t> </a:t>
            </a:r>
            <a:r>
              <a:rPr lang="fi-FI" sz="1200" dirty="0" err="1" smtClean="0"/>
              <a:t>Bioversity</a:t>
            </a:r>
            <a:r>
              <a:rPr lang="fi-FI" sz="1200" dirty="0" smtClean="0"/>
              <a:t> International,  </a:t>
            </a:r>
            <a:r>
              <a:rPr lang="fi-FI" sz="1200" dirty="0" err="1" smtClean="0">
                <a:hlinkClick r:id="rId8"/>
              </a:rPr>
              <a:t>b.cogill@cgiar.org</a:t>
            </a:r>
            <a:r>
              <a:rPr lang="fi-FI" sz="1200" dirty="0" smtClean="0"/>
              <a:t> </a:t>
            </a:r>
          </a:p>
          <a:p>
            <a:pPr>
              <a:buClr>
                <a:srgbClr val="34B233"/>
              </a:buClr>
              <a:buFont typeface="Arial" pitchFamily="34" charset="0"/>
              <a:buChar char="•"/>
            </a:pPr>
            <a:r>
              <a:rPr lang="fi-FI" sz="1200" b="1" dirty="0" smtClean="0"/>
              <a:t> Marja Mutanen</a:t>
            </a:r>
            <a:r>
              <a:rPr lang="fi-FI" sz="1200" dirty="0" smtClean="0"/>
              <a:t>,</a:t>
            </a:r>
            <a:r>
              <a:rPr lang="fi-FI" sz="1200" b="1" dirty="0" smtClean="0"/>
              <a:t> </a:t>
            </a:r>
            <a:r>
              <a:rPr lang="fi-FI" sz="1200" dirty="0" err="1" smtClean="0"/>
              <a:t>University</a:t>
            </a:r>
            <a:r>
              <a:rPr lang="fi-FI" sz="1200" dirty="0" smtClean="0"/>
              <a:t> of Helsinki, </a:t>
            </a:r>
            <a:r>
              <a:rPr lang="fi-FI" sz="1200" dirty="0" err="1" smtClean="0">
                <a:hlinkClick r:id="rId9"/>
              </a:rPr>
              <a:t>marja.mutanen@helsinki.fi</a:t>
            </a:r>
            <a:r>
              <a:rPr lang="fi-FI" sz="1200" dirty="0" smtClean="0"/>
              <a:t> </a:t>
            </a:r>
          </a:p>
          <a:p>
            <a:pPr>
              <a:buClr>
                <a:srgbClr val="34B233"/>
              </a:buClr>
              <a:buFont typeface="Arial" pitchFamily="34" charset="0"/>
              <a:buChar char="•"/>
            </a:pPr>
            <a:endParaRPr lang="en-US" sz="1200" dirty="0" smtClean="0"/>
          </a:p>
        </p:txBody>
      </p:sp>
      <p:sp>
        <p:nvSpPr>
          <p:cNvPr id="18" name="Tekstikehys 17"/>
          <p:cNvSpPr txBox="1"/>
          <p:nvPr/>
        </p:nvSpPr>
        <p:spPr>
          <a:xfrm>
            <a:off x="1038274" y="4405754"/>
            <a:ext cx="5621957" cy="461665"/>
          </a:xfrm>
          <a:prstGeom prst="rect">
            <a:avLst/>
          </a:prstGeom>
          <a:noFill/>
        </p:spPr>
        <p:txBody>
          <a:bodyPr wrap="square" rtlCol="0">
            <a:spAutoFit/>
          </a:bodyPr>
          <a:lstStyle/>
          <a:p>
            <a:pPr>
              <a:buClr>
                <a:srgbClr val="34B233"/>
              </a:buClr>
              <a:buFont typeface="Arial" pitchFamily="34" charset="0"/>
              <a:buChar char="•"/>
            </a:pPr>
            <a:r>
              <a:rPr lang="fi-FI" sz="1200" b="1" dirty="0" smtClean="0"/>
              <a:t> Delia Grace</a:t>
            </a:r>
            <a:r>
              <a:rPr lang="fi-FI" sz="1200" dirty="0" smtClean="0"/>
              <a:t>,</a:t>
            </a:r>
            <a:r>
              <a:rPr lang="fi-FI" sz="1200" b="1" dirty="0" smtClean="0"/>
              <a:t> </a:t>
            </a:r>
            <a:r>
              <a:rPr lang="fi-FI" sz="1200" dirty="0" smtClean="0"/>
              <a:t>ILRI, </a:t>
            </a:r>
            <a:r>
              <a:rPr lang="fi-FI" sz="1200" dirty="0" err="1" smtClean="0">
                <a:hlinkClick r:id="rId10"/>
              </a:rPr>
              <a:t>d.grace@cgiar.org</a:t>
            </a:r>
            <a:endParaRPr lang="fi-FI" sz="1200" dirty="0" smtClean="0"/>
          </a:p>
          <a:p>
            <a:pPr>
              <a:buClr>
                <a:srgbClr val="34B233"/>
              </a:buClr>
              <a:buFont typeface="Arial" pitchFamily="34" charset="0"/>
              <a:buChar char="•"/>
            </a:pPr>
            <a:r>
              <a:rPr lang="fi-FI" sz="1200" b="1" dirty="0" smtClean="0"/>
              <a:t> Hannu Korhonen</a:t>
            </a:r>
            <a:r>
              <a:rPr lang="fi-FI" sz="1200" dirty="0" smtClean="0"/>
              <a:t>, </a:t>
            </a:r>
            <a:r>
              <a:rPr lang="fi-FI" sz="1200" dirty="0" smtClean="0"/>
              <a:t>Luke, </a:t>
            </a:r>
            <a:r>
              <a:rPr lang="fi-FI" sz="1200" dirty="0" err="1" smtClean="0">
                <a:hlinkClick r:id="rId11"/>
              </a:rPr>
              <a:t>hannu.j.korhonen@luke.fi</a:t>
            </a:r>
            <a:endParaRPr lang="fi-FI" sz="1200" dirty="0" smtClean="0"/>
          </a:p>
        </p:txBody>
      </p:sp>
      <p:sp>
        <p:nvSpPr>
          <p:cNvPr id="19" name="Tekstikehys 18"/>
          <p:cNvSpPr txBox="1"/>
          <p:nvPr/>
        </p:nvSpPr>
        <p:spPr>
          <a:xfrm>
            <a:off x="1038275" y="4981818"/>
            <a:ext cx="5904656" cy="461665"/>
          </a:xfrm>
          <a:prstGeom prst="rect">
            <a:avLst/>
          </a:prstGeom>
          <a:noFill/>
        </p:spPr>
        <p:txBody>
          <a:bodyPr wrap="square" rtlCol="0">
            <a:spAutoFit/>
          </a:bodyPr>
          <a:lstStyle/>
          <a:p>
            <a:pPr>
              <a:buClr>
                <a:srgbClr val="34B233"/>
              </a:buClr>
              <a:buFont typeface="Arial" pitchFamily="34" charset="0"/>
              <a:buChar char="•"/>
            </a:pPr>
            <a:r>
              <a:rPr lang="fi-FI" sz="1200" b="1" dirty="0" smtClean="0"/>
              <a:t> Nick Minot</a:t>
            </a:r>
            <a:r>
              <a:rPr lang="fi-FI" sz="1200" dirty="0" smtClean="0"/>
              <a:t>, IFPRI, </a:t>
            </a:r>
            <a:r>
              <a:rPr lang="fi-FI" sz="1200" dirty="0" err="1" smtClean="0">
                <a:hlinkClick r:id="rId12"/>
              </a:rPr>
              <a:t>n.minot@cgiar.org</a:t>
            </a:r>
            <a:endParaRPr lang="fi-FI" sz="1200" dirty="0" smtClean="0"/>
          </a:p>
          <a:p>
            <a:pPr>
              <a:buClr>
                <a:srgbClr val="34B233"/>
              </a:buClr>
              <a:buFont typeface="Arial" pitchFamily="34" charset="0"/>
              <a:buChar char="•"/>
            </a:pPr>
            <a:r>
              <a:rPr lang="fi-FI" sz="1200" b="1" dirty="0" smtClean="0"/>
              <a:t> Jarkko Niemi</a:t>
            </a:r>
            <a:r>
              <a:rPr lang="fi-FI" sz="1200" dirty="0" smtClean="0"/>
              <a:t>, </a:t>
            </a:r>
            <a:r>
              <a:rPr lang="fi-FI" sz="1200" dirty="0" smtClean="0"/>
              <a:t>Luke, </a:t>
            </a:r>
            <a:r>
              <a:rPr lang="fi-FI" sz="1200" dirty="0" err="1" smtClean="0">
                <a:hlinkClick r:id="rId7"/>
              </a:rPr>
              <a:t>jarkko.niemi@luke.fi</a:t>
            </a:r>
            <a:r>
              <a:rPr lang="fi-FI" sz="1200" dirty="0" smtClean="0"/>
              <a:t> </a:t>
            </a:r>
            <a:endParaRPr lang="fi-FI" sz="1200" dirty="0" smtClean="0"/>
          </a:p>
        </p:txBody>
      </p:sp>
      <p:sp>
        <p:nvSpPr>
          <p:cNvPr id="20" name="Tekstikehys 19"/>
          <p:cNvSpPr txBox="1"/>
          <p:nvPr/>
        </p:nvSpPr>
        <p:spPr>
          <a:xfrm>
            <a:off x="1038275" y="5538138"/>
            <a:ext cx="5688632" cy="461665"/>
          </a:xfrm>
          <a:prstGeom prst="rect">
            <a:avLst/>
          </a:prstGeom>
          <a:noFill/>
        </p:spPr>
        <p:txBody>
          <a:bodyPr wrap="square" rtlCol="0">
            <a:spAutoFit/>
          </a:bodyPr>
          <a:lstStyle/>
          <a:p>
            <a:pPr>
              <a:buClr>
                <a:srgbClr val="34B233"/>
              </a:buClr>
              <a:buFont typeface="Arial" pitchFamily="34" charset="0"/>
              <a:buChar char="•"/>
            </a:pPr>
            <a:r>
              <a:rPr lang="fi-FI" sz="1200" b="1" dirty="0" smtClean="0"/>
              <a:t> Steve Franzel</a:t>
            </a:r>
            <a:r>
              <a:rPr lang="fi-FI" sz="1200" dirty="0" smtClean="0"/>
              <a:t>, ICRAF, </a:t>
            </a:r>
            <a:r>
              <a:rPr lang="fi-FI" sz="1200" dirty="0" err="1" smtClean="0">
                <a:hlinkClick r:id="rId13"/>
              </a:rPr>
              <a:t>s.franzel@cgiar.org</a:t>
            </a:r>
            <a:endParaRPr lang="fi-FI" sz="1200" dirty="0" smtClean="0"/>
          </a:p>
          <a:p>
            <a:pPr>
              <a:buClr>
                <a:srgbClr val="34B233"/>
              </a:buClr>
              <a:buFont typeface="Arial" pitchFamily="34" charset="0"/>
              <a:buChar char="•"/>
            </a:pPr>
            <a:r>
              <a:rPr lang="fi-FI" sz="1200" b="1" dirty="0" smtClean="0"/>
              <a:t> Eija Laitinen</a:t>
            </a:r>
            <a:r>
              <a:rPr lang="fi-FI" sz="1200" dirty="0" smtClean="0"/>
              <a:t>, HAMK, </a:t>
            </a:r>
            <a:r>
              <a:rPr lang="fi-FI" sz="1200" dirty="0" err="1" smtClean="0">
                <a:hlinkClick r:id="rId14"/>
              </a:rPr>
              <a:t>eija.laitinen@hamk.fi</a:t>
            </a:r>
            <a:r>
              <a:rPr lang="fi-FI" sz="1200" dirty="0" smtClean="0"/>
              <a:t> </a:t>
            </a:r>
          </a:p>
        </p:txBody>
      </p:sp>
      <p:sp>
        <p:nvSpPr>
          <p:cNvPr id="43" name="Tekstikehys 42"/>
          <p:cNvSpPr txBox="1"/>
          <p:nvPr/>
        </p:nvSpPr>
        <p:spPr>
          <a:xfrm>
            <a:off x="390203" y="2182217"/>
            <a:ext cx="720080" cy="369332"/>
          </a:xfrm>
          <a:prstGeom prst="rect">
            <a:avLst/>
          </a:prstGeom>
          <a:noFill/>
        </p:spPr>
        <p:txBody>
          <a:bodyPr wrap="square" rtlCol="0">
            <a:spAutoFit/>
          </a:bodyPr>
          <a:lstStyle/>
          <a:p>
            <a:r>
              <a:rPr lang="fi-FI" dirty="0" smtClean="0">
                <a:solidFill>
                  <a:srgbClr val="34B233"/>
                </a:solidFill>
              </a:rPr>
              <a:t>WP1</a:t>
            </a:r>
            <a:endParaRPr lang="fi-FI" dirty="0">
              <a:solidFill>
                <a:srgbClr val="34B233"/>
              </a:solidFill>
            </a:endParaRPr>
          </a:p>
        </p:txBody>
      </p:sp>
      <p:sp>
        <p:nvSpPr>
          <p:cNvPr id="44" name="Tekstikehys 43"/>
          <p:cNvSpPr txBox="1"/>
          <p:nvPr/>
        </p:nvSpPr>
        <p:spPr>
          <a:xfrm>
            <a:off x="390203" y="2758280"/>
            <a:ext cx="720080" cy="369332"/>
          </a:xfrm>
          <a:prstGeom prst="rect">
            <a:avLst/>
          </a:prstGeom>
          <a:noFill/>
        </p:spPr>
        <p:txBody>
          <a:bodyPr wrap="square" rtlCol="0">
            <a:spAutoFit/>
          </a:bodyPr>
          <a:lstStyle/>
          <a:p>
            <a:r>
              <a:rPr lang="fi-FI" dirty="0" smtClean="0">
                <a:solidFill>
                  <a:srgbClr val="34B233"/>
                </a:solidFill>
              </a:rPr>
              <a:t>WP2</a:t>
            </a:r>
            <a:endParaRPr lang="fi-FI" dirty="0">
              <a:solidFill>
                <a:srgbClr val="34B233"/>
              </a:solidFill>
            </a:endParaRPr>
          </a:p>
        </p:txBody>
      </p:sp>
      <p:sp>
        <p:nvSpPr>
          <p:cNvPr id="45" name="Tekstikehys 44"/>
          <p:cNvSpPr txBox="1"/>
          <p:nvPr/>
        </p:nvSpPr>
        <p:spPr>
          <a:xfrm>
            <a:off x="390203" y="3334344"/>
            <a:ext cx="720080" cy="369332"/>
          </a:xfrm>
          <a:prstGeom prst="rect">
            <a:avLst/>
          </a:prstGeom>
          <a:noFill/>
        </p:spPr>
        <p:txBody>
          <a:bodyPr wrap="square" rtlCol="0">
            <a:spAutoFit/>
          </a:bodyPr>
          <a:lstStyle/>
          <a:p>
            <a:r>
              <a:rPr lang="fi-FI" dirty="0" smtClean="0">
                <a:solidFill>
                  <a:srgbClr val="34B233"/>
                </a:solidFill>
              </a:rPr>
              <a:t>WP3</a:t>
            </a:r>
            <a:endParaRPr lang="fi-FI" dirty="0">
              <a:solidFill>
                <a:srgbClr val="34B233"/>
              </a:solidFill>
            </a:endParaRPr>
          </a:p>
        </p:txBody>
      </p:sp>
      <p:sp>
        <p:nvSpPr>
          <p:cNvPr id="46" name="Tekstikehys 45"/>
          <p:cNvSpPr txBox="1"/>
          <p:nvPr/>
        </p:nvSpPr>
        <p:spPr>
          <a:xfrm>
            <a:off x="390203" y="3910409"/>
            <a:ext cx="720080" cy="369332"/>
          </a:xfrm>
          <a:prstGeom prst="rect">
            <a:avLst/>
          </a:prstGeom>
          <a:noFill/>
        </p:spPr>
        <p:txBody>
          <a:bodyPr wrap="square" rtlCol="0">
            <a:spAutoFit/>
          </a:bodyPr>
          <a:lstStyle/>
          <a:p>
            <a:r>
              <a:rPr lang="fi-FI" dirty="0" smtClean="0">
                <a:solidFill>
                  <a:srgbClr val="34B233"/>
                </a:solidFill>
              </a:rPr>
              <a:t>WP4</a:t>
            </a:r>
            <a:endParaRPr lang="fi-FI" dirty="0">
              <a:solidFill>
                <a:srgbClr val="34B233"/>
              </a:solidFill>
            </a:endParaRPr>
          </a:p>
        </p:txBody>
      </p:sp>
      <p:sp>
        <p:nvSpPr>
          <p:cNvPr id="47" name="Tekstikehys 46"/>
          <p:cNvSpPr txBox="1"/>
          <p:nvPr/>
        </p:nvSpPr>
        <p:spPr>
          <a:xfrm>
            <a:off x="390203" y="4455115"/>
            <a:ext cx="720080" cy="369332"/>
          </a:xfrm>
          <a:prstGeom prst="rect">
            <a:avLst/>
          </a:prstGeom>
          <a:noFill/>
        </p:spPr>
        <p:txBody>
          <a:bodyPr wrap="square" rtlCol="0">
            <a:spAutoFit/>
          </a:bodyPr>
          <a:lstStyle/>
          <a:p>
            <a:r>
              <a:rPr lang="fi-FI" dirty="0" smtClean="0">
                <a:solidFill>
                  <a:srgbClr val="34B233"/>
                </a:solidFill>
              </a:rPr>
              <a:t>WP5</a:t>
            </a:r>
            <a:endParaRPr lang="fi-FI" dirty="0">
              <a:solidFill>
                <a:srgbClr val="34B233"/>
              </a:solidFill>
            </a:endParaRPr>
          </a:p>
        </p:txBody>
      </p:sp>
      <p:sp>
        <p:nvSpPr>
          <p:cNvPr id="48" name="Tekstikehys 47"/>
          <p:cNvSpPr txBox="1"/>
          <p:nvPr/>
        </p:nvSpPr>
        <p:spPr>
          <a:xfrm>
            <a:off x="390203" y="5031179"/>
            <a:ext cx="720080" cy="369332"/>
          </a:xfrm>
          <a:prstGeom prst="rect">
            <a:avLst/>
          </a:prstGeom>
          <a:noFill/>
        </p:spPr>
        <p:txBody>
          <a:bodyPr wrap="square" rtlCol="0">
            <a:spAutoFit/>
          </a:bodyPr>
          <a:lstStyle/>
          <a:p>
            <a:r>
              <a:rPr lang="fi-FI" dirty="0" smtClean="0">
                <a:solidFill>
                  <a:srgbClr val="34B233"/>
                </a:solidFill>
              </a:rPr>
              <a:t>WP6</a:t>
            </a:r>
            <a:endParaRPr lang="fi-FI" dirty="0">
              <a:solidFill>
                <a:srgbClr val="34B233"/>
              </a:solidFill>
            </a:endParaRPr>
          </a:p>
        </p:txBody>
      </p:sp>
      <p:sp>
        <p:nvSpPr>
          <p:cNvPr id="49" name="Tekstikehys 48"/>
          <p:cNvSpPr txBox="1"/>
          <p:nvPr/>
        </p:nvSpPr>
        <p:spPr>
          <a:xfrm>
            <a:off x="390203" y="5587499"/>
            <a:ext cx="720080" cy="369332"/>
          </a:xfrm>
          <a:prstGeom prst="rect">
            <a:avLst/>
          </a:prstGeom>
          <a:noFill/>
        </p:spPr>
        <p:txBody>
          <a:bodyPr wrap="square" rtlCol="0">
            <a:spAutoFit/>
          </a:bodyPr>
          <a:lstStyle/>
          <a:p>
            <a:r>
              <a:rPr lang="fi-FI" dirty="0" smtClean="0">
                <a:solidFill>
                  <a:srgbClr val="34B233"/>
                </a:solidFill>
              </a:rPr>
              <a:t>WP7</a:t>
            </a:r>
            <a:endParaRPr lang="fi-FI" dirty="0">
              <a:solidFill>
                <a:srgbClr val="34B233"/>
              </a:solidFill>
            </a:endParaRPr>
          </a:p>
        </p:txBody>
      </p:sp>
      <p:sp>
        <p:nvSpPr>
          <p:cNvPr id="22" name="Tekstikehys 21"/>
          <p:cNvSpPr txBox="1"/>
          <p:nvPr/>
        </p:nvSpPr>
        <p:spPr>
          <a:xfrm>
            <a:off x="395536" y="1412776"/>
            <a:ext cx="8748464" cy="648072"/>
          </a:xfrm>
          <a:prstGeom prst="rect">
            <a:avLst/>
          </a:prstGeom>
          <a:noFill/>
        </p:spPr>
        <p:txBody>
          <a:bodyPr wrap="square" numCol="2" rtlCol="0">
            <a:spAutoFit/>
          </a:bodyPr>
          <a:lstStyle/>
          <a:p>
            <a:r>
              <a:rPr lang="fi-FI" sz="1200" dirty="0" err="1" smtClean="0"/>
              <a:t>Programme</a:t>
            </a:r>
            <a:r>
              <a:rPr lang="fi-FI" sz="1200" dirty="0" smtClean="0"/>
              <a:t> </a:t>
            </a:r>
            <a:r>
              <a:rPr lang="fi-FI" sz="1200" dirty="0" err="1" smtClean="0"/>
              <a:t>Director</a:t>
            </a:r>
            <a:endParaRPr lang="fi-FI" sz="1200" dirty="0" smtClean="0"/>
          </a:p>
          <a:p>
            <a:r>
              <a:rPr lang="fi-FI" sz="1200" b="1" dirty="0" smtClean="0"/>
              <a:t>Hannu Korhonen</a:t>
            </a:r>
            <a:r>
              <a:rPr lang="fi-FI" sz="1200" dirty="0" smtClean="0"/>
              <a:t>, </a:t>
            </a:r>
            <a:r>
              <a:rPr lang="fi-FI" sz="1200" dirty="0" smtClean="0"/>
              <a:t>Luke, </a:t>
            </a:r>
            <a:r>
              <a:rPr lang="fi-FI" sz="1200" dirty="0" err="1" smtClean="0">
                <a:hlinkClick r:id="rId11"/>
              </a:rPr>
              <a:t>hannu.j.korhonen@luke.fi</a:t>
            </a:r>
            <a:r>
              <a:rPr lang="fi-FI" sz="1200" dirty="0" smtClean="0"/>
              <a:t> </a:t>
            </a:r>
            <a:endParaRPr lang="fi-FI" sz="1200" dirty="0" smtClean="0"/>
          </a:p>
          <a:p>
            <a:endParaRPr lang="fi-FI" sz="1200" dirty="0" smtClean="0"/>
          </a:p>
          <a:p>
            <a:r>
              <a:rPr lang="fi-FI" sz="1200" dirty="0" err="1" smtClean="0"/>
              <a:t>Programme</a:t>
            </a:r>
            <a:r>
              <a:rPr lang="fi-FI" sz="1200" dirty="0" smtClean="0"/>
              <a:t> </a:t>
            </a:r>
            <a:r>
              <a:rPr lang="fi-FI" sz="1200" dirty="0" err="1" smtClean="0"/>
              <a:t>Coordinator</a:t>
            </a:r>
            <a:endParaRPr lang="fi-FI" sz="1200" dirty="0" smtClean="0"/>
          </a:p>
          <a:p>
            <a:r>
              <a:rPr lang="fi-FI" sz="1200" b="1" dirty="0" smtClean="0"/>
              <a:t>Mila Sell</a:t>
            </a:r>
            <a:r>
              <a:rPr lang="fi-FI" sz="1200" dirty="0" smtClean="0"/>
              <a:t>, </a:t>
            </a:r>
            <a:r>
              <a:rPr lang="fi-FI" sz="1200" dirty="0" smtClean="0"/>
              <a:t>Luke, </a:t>
            </a:r>
            <a:r>
              <a:rPr lang="fi-FI" sz="1200" dirty="0" err="1" smtClean="0">
                <a:hlinkClick r:id="rId15"/>
              </a:rPr>
              <a:t>mila.sell@luke.fi</a:t>
            </a:r>
            <a:r>
              <a:rPr lang="fi-FI" sz="1200" dirty="0" smtClean="0"/>
              <a:t> </a:t>
            </a:r>
            <a:endParaRPr lang="fi-FI"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A1C2BC66-92C2-4C3D-8D82-630B099FDA7B}" type="datetime1">
              <a:rPr lang="fi-FI" smtClean="0"/>
              <a:pPr>
                <a:defRPr/>
              </a:pPr>
              <a:t>22.1.2015</a:t>
            </a:fld>
            <a:endParaRPr lang="fi-FI" dirty="0"/>
          </a:p>
        </p:txBody>
      </p:sp>
      <p:sp>
        <p:nvSpPr>
          <p:cNvPr id="5" name="Alatunnisteen paikkamerkki 4"/>
          <p:cNvSpPr>
            <a:spLocks noGrp="1"/>
          </p:cNvSpPr>
          <p:nvPr>
            <p:ph type="ftr" sz="quarter" idx="11"/>
          </p:nvPr>
        </p:nvSpPr>
        <p:spPr/>
        <p:txBody>
          <a:bodyPr/>
          <a:lstStyle/>
          <a:p>
            <a:pPr>
              <a:defRPr/>
            </a:pPr>
            <a:r>
              <a:rPr lang="fi-FI" smtClean="0"/>
              <a:t>© MTT Agrifood Research Finland</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15</a:t>
            </a:fld>
            <a:endParaRPr lang="fi-FI" dirty="0"/>
          </a:p>
        </p:txBody>
      </p:sp>
      <p:pic>
        <p:nvPicPr>
          <p:cNvPr id="3074" name="Picture 2" descr="C:\Documents and Settings\lst59\Omat tiedostot\Omat kuvatiedostot\Kenya May 2012\Makueni\DSC04201.JPG"/>
          <p:cNvPicPr>
            <a:picLocks noGrp="1" noChangeAspect="1" noChangeArrowheads="1"/>
          </p:cNvPicPr>
          <p:nvPr>
            <p:ph idx="1"/>
          </p:nvPr>
        </p:nvPicPr>
        <p:blipFill>
          <a:blip r:embed="rId2" cstate="print"/>
          <a:srcRect t="38922" b="11241"/>
          <a:stretch>
            <a:fillRect/>
          </a:stretch>
        </p:blipFill>
        <p:spPr bwMode="auto">
          <a:xfrm>
            <a:off x="0" y="0"/>
            <a:ext cx="9144000" cy="6858000"/>
          </a:xfrm>
          <a:prstGeom prst="rect">
            <a:avLst/>
          </a:prstGeom>
          <a:noFill/>
        </p:spPr>
      </p:pic>
      <p:sp>
        <p:nvSpPr>
          <p:cNvPr id="2" name="Otsikko 1"/>
          <p:cNvSpPr>
            <a:spLocks noGrp="1"/>
          </p:cNvSpPr>
          <p:nvPr>
            <p:ph type="title"/>
          </p:nvPr>
        </p:nvSpPr>
        <p:spPr>
          <a:xfrm>
            <a:off x="251520" y="3068960"/>
            <a:ext cx="4680520" cy="1143000"/>
          </a:xfrm>
        </p:spPr>
        <p:txBody>
          <a:bodyPr/>
          <a:lstStyle/>
          <a:p>
            <a:r>
              <a:rPr lang="en-GB" b="0" dirty="0" smtClean="0">
                <a:solidFill>
                  <a:schemeClr val="bg1"/>
                </a:solidFill>
              </a:rPr>
              <a:t>Thank you!</a:t>
            </a: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t/>
            </a:r>
            <a:br>
              <a:rPr lang="en-GB" b="0" dirty="0" smtClean="0"/>
            </a:br>
            <a:r>
              <a:rPr lang="en-GB" b="0" dirty="0" smtClean="0">
                <a:solidFill>
                  <a:schemeClr val="bg1"/>
                </a:solidFill>
              </a:rPr>
              <a:t>www.luke.fi/foodafrica</a:t>
            </a:r>
            <a:endParaRPr lang="en-GB" b="0" dirty="0">
              <a:solidFill>
                <a:schemeClr val="bg1"/>
              </a:solidFill>
            </a:endParaRPr>
          </a:p>
        </p:txBody>
      </p:sp>
      <p:sp>
        <p:nvSpPr>
          <p:cNvPr id="7" name="Tekstikehys 6"/>
          <p:cNvSpPr txBox="1"/>
          <p:nvPr/>
        </p:nvSpPr>
        <p:spPr>
          <a:xfrm>
            <a:off x="7380312" y="6525345"/>
            <a:ext cx="1944216" cy="276999"/>
          </a:xfrm>
          <a:prstGeom prst="rect">
            <a:avLst/>
          </a:prstGeom>
          <a:noFill/>
          <a:ln>
            <a:noFill/>
          </a:ln>
        </p:spPr>
        <p:txBody>
          <a:bodyPr wrap="square" rtlCol="0">
            <a:spAutoFit/>
          </a:bodyPr>
          <a:lstStyle/>
          <a:p>
            <a:r>
              <a:rPr lang="fi-FI" sz="1200" dirty="0" smtClean="0">
                <a:solidFill>
                  <a:schemeClr val="bg1"/>
                </a:solidFill>
              </a:rPr>
              <a:t>Photo </a:t>
            </a:r>
            <a:r>
              <a:rPr lang="fi-FI" sz="1200" dirty="0" err="1" smtClean="0">
                <a:solidFill>
                  <a:schemeClr val="bg1"/>
                </a:solidFill>
              </a:rPr>
              <a:t>by</a:t>
            </a:r>
            <a:r>
              <a:rPr lang="fi-FI" sz="1200" dirty="0" smtClean="0">
                <a:solidFill>
                  <a:schemeClr val="bg1"/>
                </a:solidFill>
              </a:rPr>
              <a:t> Mila Sell </a:t>
            </a:r>
            <a:r>
              <a:rPr lang="fi-FI" sz="1200" dirty="0" smtClean="0">
                <a:solidFill>
                  <a:schemeClr val="bg1"/>
                </a:solidFill>
              </a:rPr>
              <a:t>/Luke</a:t>
            </a:r>
            <a:endParaRPr lang="fi-FI" sz="1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0"/>
            <a:ext cx="8229600" cy="1124744"/>
          </a:xfrm>
        </p:spPr>
        <p:txBody>
          <a:bodyPr/>
          <a:lstStyle/>
          <a:p>
            <a:r>
              <a:rPr lang="fi-FI" sz="2800" b="0" dirty="0" err="1" smtClean="0">
                <a:solidFill>
                  <a:schemeClr val="bg1"/>
                </a:solidFill>
              </a:rPr>
              <a:t>FoodAfrica</a:t>
            </a:r>
            <a:r>
              <a:rPr lang="fi-FI" sz="2800" b="0" dirty="0" smtClean="0">
                <a:solidFill>
                  <a:schemeClr val="bg1"/>
                </a:solidFill>
              </a:rPr>
              <a:t> </a:t>
            </a:r>
            <a:r>
              <a:rPr lang="fi-FI" sz="2800" b="0" dirty="0" err="1" smtClean="0">
                <a:solidFill>
                  <a:schemeClr val="bg1"/>
                </a:solidFill>
              </a:rPr>
              <a:t>Programme</a:t>
            </a:r>
            <a:endParaRPr lang="fi-FI" sz="2800" b="0" dirty="0">
              <a:solidFill>
                <a:schemeClr val="bg1"/>
              </a:solidFill>
            </a:endParaRPr>
          </a:p>
        </p:txBody>
      </p:sp>
      <p:sp>
        <p:nvSpPr>
          <p:cNvPr id="3" name="Sisällön paikkamerkki 2"/>
          <p:cNvSpPr>
            <a:spLocks noGrp="1"/>
          </p:cNvSpPr>
          <p:nvPr>
            <p:ph idx="1"/>
          </p:nvPr>
        </p:nvSpPr>
        <p:spPr>
          <a:xfrm>
            <a:off x="395536" y="1495325"/>
            <a:ext cx="4680520" cy="4813995"/>
          </a:xfrm>
        </p:spPr>
        <p:txBody>
          <a:bodyPr/>
          <a:lstStyle/>
          <a:p>
            <a:r>
              <a:rPr lang="en-GB" sz="1400" dirty="0" smtClean="0"/>
              <a:t>A four-year (2012</a:t>
            </a:r>
            <a:r>
              <a:rPr lang="fi-FI" sz="1400" dirty="0" smtClean="0"/>
              <a:t>–</a:t>
            </a:r>
            <a:r>
              <a:rPr lang="en-GB" sz="1400" dirty="0" smtClean="0"/>
              <a:t>2016) </a:t>
            </a:r>
            <a:r>
              <a:rPr lang="en-GB" sz="1400" b="1" dirty="0" smtClean="0">
                <a:solidFill>
                  <a:srgbClr val="34B233"/>
                </a:solidFill>
              </a:rPr>
              <a:t>Research for Development Programme </a:t>
            </a:r>
            <a:r>
              <a:rPr lang="en-GB" sz="1400" dirty="0" smtClean="0"/>
              <a:t>coordinated by </a:t>
            </a:r>
            <a:r>
              <a:rPr lang="en-GB" sz="1400" dirty="0" smtClean="0"/>
              <a:t>Natural Resources Institute Finland (Luke). </a:t>
            </a:r>
            <a:endParaRPr lang="en-GB" sz="1400" dirty="0" smtClean="0"/>
          </a:p>
          <a:p>
            <a:endParaRPr lang="en-GB" sz="1400" dirty="0" smtClean="0"/>
          </a:p>
          <a:p>
            <a:r>
              <a:rPr lang="en-GB" sz="1400" dirty="0" smtClean="0"/>
              <a:t>The programme budget is 11,8 million €, of which 9,5 million is Official Development Aid from the Ministry for Foreign Affairs of Finland.</a:t>
            </a:r>
          </a:p>
          <a:p>
            <a:endParaRPr lang="en-GB" sz="1400" dirty="0" smtClean="0"/>
          </a:p>
          <a:p>
            <a:r>
              <a:rPr lang="fi-FI" sz="1400" dirty="0" err="1" smtClean="0"/>
              <a:t>FoodAfrica</a:t>
            </a:r>
            <a:r>
              <a:rPr lang="fi-FI" sz="1400" dirty="0" smtClean="0"/>
              <a:t> </a:t>
            </a:r>
            <a:r>
              <a:rPr lang="fi-FI" sz="1400" dirty="0" err="1" smtClean="0"/>
              <a:t>pilots</a:t>
            </a:r>
            <a:r>
              <a:rPr lang="fi-FI" sz="1400" dirty="0" smtClean="0"/>
              <a:t> a </a:t>
            </a:r>
            <a:r>
              <a:rPr lang="fi-FI" sz="1400" b="1" dirty="0" smtClean="0">
                <a:solidFill>
                  <a:srgbClr val="34B233"/>
                </a:solidFill>
              </a:rPr>
              <a:t>new </a:t>
            </a:r>
            <a:r>
              <a:rPr lang="fi-FI" sz="1400" b="1" dirty="0" err="1" smtClean="0">
                <a:solidFill>
                  <a:srgbClr val="34B233"/>
                </a:solidFill>
              </a:rPr>
              <a:t>model</a:t>
            </a:r>
            <a:r>
              <a:rPr lang="fi-FI" sz="1400" b="1" dirty="0" smtClean="0">
                <a:solidFill>
                  <a:srgbClr val="34B233"/>
                </a:solidFill>
              </a:rPr>
              <a:t> of </a:t>
            </a:r>
            <a:r>
              <a:rPr lang="fi-FI" sz="1400" b="1" dirty="0" err="1" smtClean="0">
                <a:solidFill>
                  <a:srgbClr val="34B233"/>
                </a:solidFill>
              </a:rPr>
              <a:t>co-operation</a:t>
            </a:r>
            <a:r>
              <a:rPr lang="fi-FI" sz="1400" b="1" dirty="0" smtClean="0">
                <a:solidFill>
                  <a:srgbClr val="34B233"/>
                </a:solidFill>
              </a:rPr>
              <a:t> </a:t>
            </a:r>
            <a:r>
              <a:rPr lang="fi-FI" sz="1400" dirty="0" err="1" smtClean="0"/>
              <a:t>between</a:t>
            </a:r>
            <a:r>
              <a:rPr lang="fi-FI" sz="1400" dirty="0" smtClean="0"/>
              <a:t> </a:t>
            </a:r>
            <a:r>
              <a:rPr lang="fi-FI" sz="1400" dirty="0" err="1" smtClean="0"/>
              <a:t>eight</a:t>
            </a:r>
            <a:r>
              <a:rPr lang="fi-FI" sz="1400" dirty="0" smtClean="0"/>
              <a:t> </a:t>
            </a:r>
            <a:r>
              <a:rPr lang="fi-FI" sz="1400" dirty="0" err="1" smtClean="0"/>
              <a:t>partners</a:t>
            </a:r>
            <a:r>
              <a:rPr lang="fi-FI" sz="1400" dirty="0" smtClean="0"/>
              <a:t>: </a:t>
            </a:r>
            <a:r>
              <a:rPr lang="fi-FI" sz="1400" dirty="0" smtClean="0"/>
              <a:t>Luke, </a:t>
            </a:r>
            <a:r>
              <a:rPr lang="fi-FI" sz="1400" dirty="0" smtClean="0"/>
              <a:t>IFPRI, ICRAF, ILRI, </a:t>
            </a:r>
            <a:r>
              <a:rPr lang="fi-FI" sz="1400" dirty="0" err="1" smtClean="0"/>
              <a:t>Bioversity</a:t>
            </a:r>
            <a:r>
              <a:rPr lang="fi-FI" sz="1400" dirty="0" smtClean="0"/>
              <a:t> International, </a:t>
            </a:r>
            <a:r>
              <a:rPr lang="fi-FI" sz="1400" dirty="0" err="1" smtClean="0"/>
              <a:t>University</a:t>
            </a:r>
            <a:r>
              <a:rPr lang="fi-FI" sz="1400" dirty="0" smtClean="0"/>
              <a:t> of Helsinki, HAMK and the </a:t>
            </a:r>
            <a:r>
              <a:rPr lang="fi-FI" sz="1400" dirty="0" err="1" smtClean="0"/>
              <a:t>Ministry</a:t>
            </a:r>
            <a:r>
              <a:rPr lang="fi-FI" sz="1400" dirty="0" smtClean="0"/>
              <a:t> for </a:t>
            </a:r>
            <a:r>
              <a:rPr lang="fi-FI" sz="1400" dirty="0" err="1" smtClean="0"/>
              <a:t>Foreign</a:t>
            </a:r>
            <a:r>
              <a:rPr lang="fi-FI" sz="1400" dirty="0" smtClean="0"/>
              <a:t> </a:t>
            </a:r>
            <a:r>
              <a:rPr lang="fi-FI" sz="1400" dirty="0" err="1" smtClean="0"/>
              <a:t>Affairs</a:t>
            </a:r>
            <a:r>
              <a:rPr lang="fi-FI" sz="1400" dirty="0" smtClean="0"/>
              <a:t> of Finland.</a:t>
            </a:r>
          </a:p>
          <a:p>
            <a:endParaRPr lang="fi-FI" sz="1400" dirty="0" smtClean="0"/>
          </a:p>
          <a:p>
            <a:r>
              <a:rPr lang="fi-FI" sz="1400" dirty="0" smtClean="0"/>
              <a:t>The </a:t>
            </a:r>
            <a:r>
              <a:rPr lang="fi-FI" sz="1400" dirty="0" err="1" smtClean="0"/>
              <a:t>programme</a:t>
            </a:r>
            <a:r>
              <a:rPr lang="fi-FI" sz="1400" dirty="0" smtClean="0"/>
              <a:t> </a:t>
            </a:r>
            <a:r>
              <a:rPr lang="fi-FI" sz="1400" dirty="0" err="1" smtClean="0"/>
              <a:t>consists</a:t>
            </a:r>
            <a:r>
              <a:rPr lang="fi-FI" sz="1400" dirty="0" smtClean="0"/>
              <a:t> of </a:t>
            </a:r>
            <a:r>
              <a:rPr lang="fi-FI" sz="1400" b="1" dirty="0" err="1" smtClean="0">
                <a:solidFill>
                  <a:srgbClr val="34B233"/>
                </a:solidFill>
              </a:rPr>
              <a:t>seven</a:t>
            </a:r>
            <a:r>
              <a:rPr lang="fi-FI" sz="1400" b="1" dirty="0" smtClean="0">
                <a:solidFill>
                  <a:srgbClr val="34B233"/>
                </a:solidFill>
              </a:rPr>
              <a:t> </a:t>
            </a:r>
            <a:r>
              <a:rPr lang="fi-FI" sz="1400" b="1" dirty="0" err="1" smtClean="0">
                <a:solidFill>
                  <a:srgbClr val="34B233"/>
                </a:solidFill>
              </a:rPr>
              <a:t>Work</a:t>
            </a:r>
            <a:r>
              <a:rPr lang="fi-FI" sz="1400" b="1" dirty="0" smtClean="0">
                <a:solidFill>
                  <a:srgbClr val="34B233"/>
                </a:solidFill>
              </a:rPr>
              <a:t> </a:t>
            </a:r>
            <a:r>
              <a:rPr lang="fi-FI" sz="1400" b="1" dirty="0" err="1" smtClean="0">
                <a:solidFill>
                  <a:srgbClr val="34B233"/>
                </a:solidFill>
              </a:rPr>
              <a:t>Packages</a:t>
            </a:r>
            <a:endParaRPr lang="fi-FI" sz="1400" b="1" dirty="0" smtClean="0">
              <a:solidFill>
                <a:srgbClr val="34B233"/>
              </a:solidFill>
            </a:endParaRPr>
          </a:p>
          <a:p>
            <a:endParaRPr lang="fi-FI" sz="1400" dirty="0" smtClean="0"/>
          </a:p>
          <a:p>
            <a:r>
              <a:rPr lang="fi-FI" sz="1400" b="1" dirty="0" err="1" smtClean="0">
                <a:solidFill>
                  <a:srgbClr val="34B233"/>
                </a:solidFill>
              </a:rPr>
              <a:t>Six</a:t>
            </a:r>
            <a:r>
              <a:rPr lang="fi-FI" sz="1400" b="1" dirty="0" smtClean="0">
                <a:solidFill>
                  <a:srgbClr val="34B233"/>
                </a:solidFill>
              </a:rPr>
              <a:t> </a:t>
            </a:r>
            <a:r>
              <a:rPr lang="fi-FI" sz="1400" b="1" dirty="0" err="1" smtClean="0">
                <a:solidFill>
                  <a:srgbClr val="34B233"/>
                </a:solidFill>
              </a:rPr>
              <a:t>African</a:t>
            </a:r>
            <a:r>
              <a:rPr lang="fi-FI" sz="1400" b="1" dirty="0" smtClean="0">
                <a:solidFill>
                  <a:srgbClr val="34B233"/>
                </a:solidFill>
              </a:rPr>
              <a:t> </a:t>
            </a:r>
            <a:r>
              <a:rPr lang="fi-FI" sz="1400" b="1" dirty="0" err="1" smtClean="0">
                <a:solidFill>
                  <a:srgbClr val="34B233"/>
                </a:solidFill>
              </a:rPr>
              <a:t>countries</a:t>
            </a:r>
            <a:r>
              <a:rPr lang="fi-FI" sz="1400" b="1" dirty="0" smtClean="0">
                <a:solidFill>
                  <a:srgbClr val="34B233"/>
                </a:solidFill>
              </a:rPr>
              <a:t> </a:t>
            </a:r>
            <a:r>
              <a:rPr lang="fi-FI" sz="1400" dirty="0" err="1" smtClean="0"/>
              <a:t>are</a:t>
            </a:r>
            <a:r>
              <a:rPr lang="fi-FI" sz="1400" dirty="0" smtClean="0"/>
              <a:t> </a:t>
            </a:r>
            <a:r>
              <a:rPr lang="fi-FI" sz="1400" dirty="0" err="1" smtClean="0"/>
              <a:t>involved</a:t>
            </a:r>
            <a:r>
              <a:rPr lang="fi-FI" sz="1400" dirty="0" smtClean="0"/>
              <a:t> in the </a:t>
            </a:r>
            <a:r>
              <a:rPr lang="fi-FI" sz="1400" dirty="0" err="1" smtClean="0"/>
              <a:t>programme</a:t>
            </a:r>
            <a:r>
              <a:rPr lang="fi-FI" sz="1400" dirty="0" smtClean="0"/>
              <a:t>: Benin, </a:t>
            </a:r>
            <a:r>
              <a:rPr lang="fi-FI" sz="1400" dirty="0" err="1" smtClean="0"/>
              <a:t>Cameroon</a:t>
            </a:r>
            <a:r>
              <a:rPr lang="fi-FI" sz="1400" dirty="0" smtClean="0"/>
              <a:t>, Ghana, </a:t>
            </a:r>
            <a:r>
              <a:rPr lang="fi-FI" sz="1400" dirty="0" err="1" smtClean="0"/>
              <a:t>Kenya</a:t>
            </a:r>
            <a:r>
              <a:rPr lang="fi-FI" sz="1400" dirty="0" smtClean="0"/>
              <a:t>, Senegal and Uganda.</a:t>
            </a:r>
          </a:p>
          <a:p>
            <a:endParaRPr lang="fi-FI" sz="1400" dirty="0" smtClean="0"/>
          </a:p>
          <a:p>
            <a:endParaRPr lang="fi-FI" sz="2000"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2</a:t>
            </a:fld>
            <a:endParaRPr lang="fi-FI" dirty="0"/>
          </a:p>
        </p:txBody>
      </p:sp>
      <p:pic>
        <p:nvPicPr>
          <p:cNvPr id="1026" name="Picture 2" descr="C:\Users\lst123\Dropbox\FoodAfrica kuvat\Farmer_Makueni_Kenia.jpg"/>
          <p:cNvPicPr>
            <a:picLocks noChangeAspect="1" noChangeArrowheads="1"/>
          </p:cNvPicPr>
          <p:nvPr/>
        </p:nvPicPr>
        <p:blipFill>
          <a:blip r:embed="rId2" cstate="print"/>
          <a:srcRect t="10074"/>
          <a:stretch>
            <a:fillRect/>
          </a:stretch>
        </p:blipFill>
        <p:spPr bwMode="auto">
          <a:xfrm>
            <a:off x="5580112" y="1412776"/>
            <a:ext cx="3563888" cy="48230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4624"/>
            <a:ext cx="8229600" cy="1066130"/>
          </a:xfrm>
        </p:spPr>
        <p:txBody>
          <a:bodyPr/>
          <a:lstStyle/>
          <a:p>
            <a:r>
              <a:rPr lang="fi-FI" sz="2800" b="0" dirty="0" err="1" smtClean="0">
                <a:solidFill>
                  <a:schemeClr val="bg1"/>
                </a:solidFill>
              </a:rPr>
              <a:t>Programme</a:t>
            </a:r>
            <a:r>
              <a:rPr lang="fi-FI" sz="2800" b="0" dirty="0" smtClean="0">
                <a:solidFill>
                  <a:schemeClr val="bg1"/>
                </a:solidFill>
              </a:rPr>
              <a:t> </a:t>
            </a:r>
            <a:r>
              <a:rPr lang="fi-FI" sz="2800" b="0" dirty="0" err="1" smtClean="0">
                <a:solidFill>
                  <a:schemeClr val="bg1"/>
                </a:solidFill>
              </a:rPr>
              <a:t>Objectives</a:t>
            </a:r>
            <a:endParaRPr lang="fi-FI" sz="2800" b="0" dirty="0">
              <a:solidFill>
                <a:schemeClr val="bg1"/>
              </a:solidFill>
            </a:endParaRPr>
          </a:p>
        </p:txBody>
      </p:sp>
      <p:sp>
        <p:nvSpPr>
          <p:cNvPr id="3" name="Sisällön paikkamerkki 2"/>
          <p:cNvSpPr>
            <a:spLocks noGrp="1"/>
          </p:cNvSpPr>
          <p:nvPr>
            <p:ph idx="1"/>
          </p:nvPr>
        </p:nvSpPr>
        <p:spPr>
          <a:xfrm>
            <a:off x="395536" y="1412776"/>
            <a:ext cx="5256584" cy="4741987"/>
          </a:xfrm>
        </p:spPr>
        <p:txBody>
          <a:bodyPr/>
          <a:lstStyle/>
          <a:p>
            <a:r>
              <a:rPr lang="fi-FI" sz="1400" b="1" dirty="0" smtClean="0">
                <a:solidFill>
                  <a:srgbClr val="34B233"/>
                </a:solidFill>
              </a:rPr>
              <a:t>T</a:t>
            </a:r>
            <a:r>
              <a:rPr lang="en-GB" sz="1400" b="1" dirty="0" smtClean="0">
                <a:solidFill>
                  <a:srgbClr val="34B233"/>
                </a:solidFill>
              </a:rPr>
              <a:t>o strengthen education and research capacity of the local agricultural sector in East and West Africa, in terms of production, market performance and nutrition, in order to reduce poverty and improve food security in the region.</a:t>
            </a:r>
          </a:p>
          <a:p>
            <a:endParaRPr lang="en-GB" sz="1400" b="1" dirty="0" smtClean="0">
              <a:solidFill>
                <a:srgbClr val="34B233"/>
              </a:solidFill>
            </a:endParaRPr>
          </a:p>
          <a:p>
            <a:r>
              <a:rPr lang="fi-FI" sz="1400" dirty="0" smtClean="0"/>
              <a:t>To </a:t>
            </a:r>
            <a:r>
              <a:rPr lang="fi-FI" sz="1400" dirty="0" err="1" smtClean="0"/>
              <a:t>produce</a:t>
            </a:r>
            <a:r>
              <a:rPr lang="fi-FI" sz="1400" dirty="0" smtClean="0"/>
              <a:t> </a:t>
            </a:r>
            <a:r>
              <a:rPr lang="fi-FI" sz="1400" b="1" dirty="0" smtClean="0">
                <a:solidFill>
                  <a:srgbClr val="34B233"/>
                </a:solidFill>
              </a:rPr>
              <a:t>new, </a:t>
            </a:r>
            <a:r>
              <a:rPr lang="fi-FI" sz="1400" b="1" dirty="0" err="1" smtClean="0">
                <a:solidFill>
                  <a:srgbClr val="34B233"/>
                </a:solidFill>
              </a:rPr>
              <a:t>scientific</a:t>
            </a:r>
            <a:r>
              <a:rPr lang="fi-FI" sz="1400" b="1" dirty="0" smtClean="0">
                <a:solidFill>
                  <a:srgbClr val="34B233"/>
                </a:solidFill>
              </a:rPr>
              <a:t> </a:t>
            </a:r>
            <a:r>
              <a:rPr lang="fi-FI" sz="1400" b="1" dirty="0" err="1" smtClean="0">
                <a:solidFill>
                  <a:srgbClr val="34B233"/>
                </a:solidFill>
              </a:rPr>
              <a:t>evidence</a:t>
            </a:r>
            <a:r>
              <a:rPr lang="fi-FI" sz="1400" b="1" dirty="0" smtClean="0">
                <a:solidFill>
                  <a:srgbClr val="34B233"/>
                </a:solidFill>
              </a:rPr>
              <a:t> </a:t>
            </a:r>
            <a:r>
              <a:rPr lang="fi-FI" sz="1400" dirty="0" smtClean="0"/>
              <a:t>for </a:t>
            </a:r>
            <a:r>
              <a:rPr lang="fi-FI" sz="1400" dirty="0" err="1" smtClean="0"/>
              <a:t>improving</a:t>
            </a:r>
            <a:r>
              <a:rPr lang="fi-FI" sz="1400" dirty="0" smtClean="0"/>
              <a:t> </a:t>
            </a:r>
            <a:r>
              <a:rPr lang="fi-FI" sz="1400" dirty="0" err="1" smtClean="0"/>
              <a:t>nutrition</a:t>
            </a:r>
            <a:r>
              <a:rPr lang="fi-FI" sz="1400" dirty="0" smtClean="0"/>
              <a:t> and food </a:t>
            </a:r>
            <a:r>
              <a:rPr lang="fi-FI" sz="1400" dirty="0" err="1" smtClean="0"/>
              <a:t>security</a:t>
            </a:r>
            <a:r>
              <a:rPr lang="fi-FI" sz="1400" dirty="0" smtClean="0"/>
              <a:t> in </a:t>
            </a:r>
            <a:r>
              <a:rPr lang="fi-FI" sz="1400" dirty="0" err="1" smtClean="0"/>
              <a:t>Africa</a:t>
            </a:r>
            <a:r>
              <a:rPr lang="fi-FI" sz="1400" dirty="0" smtClean="0"/>
              <a:t>.</a:t>
            </a:r>
            <a:endParaRPr lang="en-GB" sz="1400" dirty="0" smtClean="0"/>
          </a:p>
          <a:p>
            <a:endParaRPr lang="en-US" sz="1400" dirty="0" smtClean="0"/>
          </a:p>
          <a:p>
            <a:r>
              <a:rPr lang="en-US" sz="1400" dirty="0" smtClean="0"/>
              <a:t>To enhance </a:t>
            </a:r>
            <a:r>
              <a:rPr lang="en-US" sz="1400" b="1" dirty="0" smtClean="0">
                <a:solidFill>
                  <a:srgbClr val="34B233"/>
                </a:solidFill>
              </a:rPr>
              <a:t>cooperation</a:t>
            </a:r>
            <a:r>
              <a:rPr lang="en-US" sz="1400" dirty="0" smtClean="0"/>
              <a:t> between researchers and research and educational institutions in the region.</a:t>
            </a:r>
          </a:p>
          <a:p>
            <a:endParaRPr lang="en-US" sz="1400" dirty="0" smtClean="0"/>
          </a:p>
          <a:p>
            <a:r>
              <a:rPr lang="en-US" sz="1400" dirty="0" smtClean="0"/>
              <a:t>To enhance </a:t>
            </a:r>
            <a:r>
              <a:rPr lang="en-US" sz="1400" b="1" dirty="0" smtClean="0">
                <a:solidFill>
                  <a:srgbClr val="34B233"/>
                </a:solidFill>
              </a:rPr>
              <a:t>knowledge</a:t>
            </a:r>
            <a:r>
              <a:rPr lang="en-US" sz="1400" dirty="0" smtClean="0"/>
              <a:t> </a:t>
            </a:r>
            <a:r>
              <a:rPr lang="en-US" sz="1400" b="1" dirty="0" smtClean="0">
                <a:solidFill>
                  <a:srgbClr val="34B233"/>
                </a:solidFill>
              </a:rPr>
              <a:t>dissemination</a:t>
            </a:r>
            <a:r>
              <a:rPr lang="en-US" sz="1400" dirty="0" smtClean="0"/>
              <a:t> between local African and Finnish experts, and experts in the CGIAR </a:t>
            </a:r>
            <a:r>
              <a:rPr lang="en-US" sz="1400" dirty="0" err="1" smtClean="0"/>
              <a:t>centres</a:t>
            </a:r>
            <a:r>
              <a:rPr lang="en-US" sz="1400" dirty="0" smtClean="0"/>
              <a:t>. </a:t>
            </a:r>
          </a:p>
          <a:p>
            <a:endParaRPr lang="en-US" sz="1400" dirty="0" smtClean="0"/>
          </a:p>
          <a:p>
            <a:r>
              <a:rPr lang="en-US" sz="1400" dirty="0" smtClean="0"/>
              <a:t>To produce </a:t>
            </a:r>
            <a:r>
              <a:rPr lang="en-US" sz="1400" b="1" dirty="0" smtClean="0">
                <a:solidFill>
                  <a:srgbClr val="34B233"/>
                </a:solidFill>
              </a:rPr>
              <a:t>concrete</a:t>
            </a:r>
            <a:r>
              <a:rPr lang="en-US" sz="1400" dirty="0" smtClean="0"/>
              <a:t> </a:t>
            </a:r>
            <a:r>
              <a:rPr lang="en-US" sz="1400" b="1" dirty="0" smtClean="0">
                <a:solidFill>
                  <a:srgbClr val="34B233"/>
                </a:solidFill>
              </a:rPr>
              <a:t>guidelines</a:t>
            </a:r>
            <a:r>
              <a:rPr lang="en-US" sz="1400" dirty="0" smtClean="0"/>
              <a:t> for policy recommendations on food security for use by local institutions and authorities </a:t>
            </a:r>
            <a:endParaRPr lang="en-GB" sz="1400" dirty="0" smtClean="0"/>
          </a:p>
          <a:p>
            <a:endParaRPr lang="fi-FI" sz="1800" dirty="0"/>
          </a:p>
        </p:txBody>
      </p:sp>
      <p:pic>
        <p:nvPicPr>
          <p:cNvPr id="7" name="Kuva 6" descr="Gårdar högt uppe i sluttningarna_Makueni_Kenia.JPG"/>
          <p:cNvPicPr>
            <a:picLocks noChangeAspect="1"/>
          </p:cNvPicPr>
          <p:nvPr/>
        </p:nvPicPr>
        <p:blipFill>
          <a:blip r:embed="rId2" cstate="print"/>
          <a:stretch>
            <a:fillRect/>
          </a:stretch>
        </p:blipFill>
        <p:spPr>
          <a:xfrm>
            <a:off x="5687616" y="1426405"/>
            <a:ext cx="3456384" cy="2296750"/>
          </a:xfrm>
          <a:prstGeom prst="rect">
            <a:avLst/>
          </a:prstGeom>
        </p:spPr>
      </p:pic>
      <p:pic>
        <p:nvPicPr>
          <p:cNvPr id="8" name="Kuva 7" descr="Terassodlingar.JPG"/>
          <p:cNvPicPr>
            <a:picLocks noChangeAspect="1"/>
          </p:cNvPicPr>
          <p:nvPr/>
        </p:nvPicPr>
        <p:blipFill>
          <a:blip r:embed="rId3" cstate="print"/>
          <a:stretch>
            <a:fillRect/>
          </a:stretch>
        </p:blipFill>
        <p:spPr>
          <a:xfrm>
            <a:off x="5696832" y="3802670"/>
            <a:ext cx="3447168" cy="2290626"/>
          </a:xfrm>
          <a:prstGeom prst="rect">
            <a:avLst/>
          </a:prstGeom>
        </p:spPr>
      </p:pic>
      <p:sp>
        <p:nvSpPr>
          <p:cNvPr id="6" name="Alatunnisteen paikkamerkki 4"/>
          <p:cNvSpPr>
            <a:spLocks noGrp="1"/>
          </p:cNvSpPr>
          <p:nvPr>
            <p:ph type="ftr" sz="quarter" idx="11"/>
          </p:nvPr>
        </p:nvSpPr>
        <p:spPr>
          <a:xfrm>
            <a:off x="4932040" y="6492875"/>
            <a:ext cx="2736304" cy="365125"/>
          </a:xfrm>
        </p:spPr>
        <p:txBody>
          <a:bodyPr/>
          <a:lstStyle/>
          <a:p>
            <a:pPr>
              <a:defRPr/>
            </a:pPr>
            <a:r>
              <a:rPr lang="fi-FI" dirty="0"/>
              <a:t>© Natural Resources Institute Finland (Luke)</a:t>
            </a:r>
            <a:endParaRPr lang="fi-FI" dirty="0"/>
          </a:p>
        </p:txBody>
      </p:sp>
      <p:sp>
        <p:nvSpPr>
          <p:cNvPr id="9" name="Dian numeron paikkamerkki 5"/>
          <p:cNvSpPr>
            <a:spLocks noGrp="1"/>
          </p:cNvSpPr>
          <p:nvPr>
            <p:ph type="sldNum" sz="quarter" idx="12"/>
          </p:nvPr>
        </p:nvSpPr>
        <p:spPr>
          <a:xfrm>
            <a:off x="8786936" y="6492875"/>
            <a:ext cx="609600" cy="365125"/>
          </a:xfrm>
        </p:spPr>
        <p:txBody>
          <a:bodyPr/>
          <a:lstStyle/>
          <a:p>
            <a:pPr>
              <a:defRPr/>
            </a:pPr>
            <a:fld id="{3FCA2853-1384-4F7E-95C5-91A95522FAA7}" type="slidenum">
              <a:rPr lang="fi-FI" smtClean="0"/>
              <a:pPr>
                <a:defRPr/>
              </a:pPr>
              <a:t>3</a:t>
            </a:fld>
            <a:endParaRPr lang="fi-F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uorakulmio 55"/>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79512" y="548680"/>
            <a:ext cx="8445624" cy="576064"/>
          </a:xfrm>
        </p:spPr>
        <p:txBody>
          <a:bodyPr/>
          <a:lstStyle/>
          <a:p>
            <a:r>
              <a:rPr lang="en-US" sz="2800" b="0" dirty="0" err="1" smtClean="0">
                <a:solidFill>
                  <a:schemeClr val="bg1"/>
                </a:solidFill>
              </a:rPr>
              <a:t>FoodAfrica</a:t>
            </a:r>
            <a:r>
              <a:rPr lang="en-US" sz="2800" b="0" dirty="0" smtClean="0">
                <a:solidFill>
                  <a:schemeClr val="bg1"/>
                </a:solidFill>
              </a:rPr>
              <a:t> Work Packages and Partners</a:t>
            </a:r>
            <a:r>
              <a:rPr lang="fi-FI" dirty="0" smtClean="0">
                <a:solidFill>
                  <a:schemeClr val="bg1"/>
                </a:solidFill>
              </a:rPr>
              <a:t/>
            </a:r>
            <a:br>
              <a:rPr lang="fi-FI" dirty="0" smtClean="0">
                <a:solidFill>
                  <a:schemeClr val="bg1"/>
                </a:solidFill>
              </a:rPr>
            </a:br>
            <a:endParaRPr lang="fi-FI" dirty="0">
              <a:solidFill>
                <a:schemeClr val="bg1"/>
              </a:solidFill>
            </a:endParaRPr>
          </a:p>
        </p:txBody>
      </p:sp>
      <p:sp>
        <p:nvSpPr>
          <p:cNvPr id="5" name="Alatunnisteen paikkamerkki 4"/>
          <p:cNvSpPr>
            <a:spLocks noGrp="1"/>
          </p:cNvSpPr>
          <p:nvPr>
            <p:ph type="ftr" sz="quarter" idx="11"/>
          </p:nvPr>
        </p:nvSpPr>
        <p:spPr>
          <a:xfrm>
            <a:off x="3167844" y="6486797"/>
            <a:ext cx="3024336" cy="365125"/>
          </a:xfrm>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4</a:t>
            </a:fld>
            <a:endParaRPr lang="fi-FI" dirty="0"/>
          </a:p>
        </p:txBody>
      </p:sp>
      <p:sp>
        <p:nvSpPr>
          <p:cNvPr id="8" name="Suorakulmio 7"/>
          <p:cNvSpPr/>
          <p:nvPr/>
        </p:nvSpPr>
        <p:spPr>
          <a:xfrm>
            <a:off x="251520" y="1384320"/>
            <a:ext cx="8640960" cy="676528"/>
          </a:xfrm>
          <a:prstGeom prst="rect">
            <a:avLst/>
          </a:prstGeom>
          <a:noFill/>
          <a:ln w="19050">
            <a:solidFill>
              <a:srgbClr val="34B2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p:cNvSpPr/>
          <p:nvPr/>
        </p:nvSpPr>
        <p:spPr>
          <a:xfrm>
            <a:off x="251520" y="5373216"/>
            <a:ext cx="8640960" cy="648072"/>
          </a:xfrm>
          <a:prstGeom prst="rect">
            <a:avLst/>
          </a:prstGeom>
          <a:noFill/>
          <a:ln w="19050">
            <a:solidFill>
              <a:srgbClr val="34B2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p:cNvSpPr/>
          <p:nvPr/>
        </p:nvSpPr>
        <p:spPr>
          <a:xfrm>
            <a:off x="251520" y="2708920"/>
            <a:ext cx="8640960" cy="632976"/>
          </a:xfrm>
          <a:prstGeom prst="rect">
            <a:avLst/>
          </a:prstGeom>
          <a:noFill/>
          <a:ln w="19050">
            <a:solidFill>
              <a:srgbClr val="34B2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p:cNvSpPr/>
          <p:nvPr/>
        </p:nvSpPr>
        <p:spPr>
          <a:xfrm>
            <a:off x="251520" y="3347467"/>
            <a:ext cx="8640960" cy="676528"/>
          </a:xfrm>
          <a:prstGeom prst="rect">
            <a:avLst/>
          </a:prstGeom>
          <a:noFill/>
          <a:ln w="19050">
            <a:solidFill>
              <a:srgbClr val="34B2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p:cNvSpPr/>
          <p:nvPr/>
        </p:nvSpPr>
        <p:spPr>
          <a:xfrm>
            <a:off x="251520" y="2060848"/>
            <a:ext cx="8640960" cy="648072"/>
          </a:xfrm>
          <a:prstGeom prst="rect">
            <a:avLst/>
          </a:prstGeom>
          <a:noFill/>
          <a:ln w="19050">
            <a:solidFill>
              <a:srgbClr val="34B2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p:cNvSpPr/>
          <p:nvPr/>
        </p:nvSpPr>
        <p:spPr>
          <a:xfrm>
            <a:off x="251520" y="4696569"/>
            <a:ext cx="8640960" cy="676528"/>
          </a:xfrm>
          <a:prstGeom prst="rect">
            <a:avLst/>
          </a:prstGeom>
          <a:noFill/>
          <a:ln w="19050">
            <a:solidFill>
              <a:srgbClr val="34B2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kehys 14"/>
          <p:cNvSpPr txBox="1"/>
          <p:nvPr/>
        </p:nvSpPr>
        <p:spPr>
          <a:xfrm>
            <a:off x="899592" y="1484784"/>
            <a:ext cx="4608512" cy="523220"/>
          </a:xfrm>
          <a:prstGeom prst="rect">
            <a:avLst/>
          </a:prstGeom>
          <a:noFill/>
        </p:spPr>
        <p:txBody>
          <a:bodyPr wrap="square" rtlCol="0">
            <a:spAutoFit/>
          </a:bodyPr>
          <a:lstStyle/>
          <a:p>
            <a:r>
              <a:rPr lang="fi-FI" sz="1600" dirty="0" err="1" smtClean="0"/>
              <a:t>Soil</a:t>
            </a:r>
            <a:r>
              <a:rPr lang="fi-FI" sz="1600" dirty="0" smtClean="0"/>
              <a:t> </a:t>
            </a:r>
            <a:r>
              <a:rPr lang="fi-FI" sz="1600" dirty="0" err="1" smtClean="0"/>
              <a:t>micronutrients</a:t>
            </a:r>
            <a:r>
              <a:rPr lang="fi-FI" sz="1600" dirty="0" smtClean="0"/>
              <a:t> (</a:t>
            </a:r>
            <a:r>
              <a:rPr lang="fi-FI" sz="1600" dirty="0" err="1" smtClean="0"/>
              <a:t>Sub-Saharan</a:t>
            </a:r>
            <a:r>
              <a:rPr lang="fi-FI" sz="1600" dirty="0" smtClean="0"/>
              <a:t> </a:t>
            </a:r>
            <a:r>
              <a:rPr lang="fi-FI" sz="1600" dirty="0" err="1" smtClean="0"/>
              <a:t>Africa</a:t>
            </a:r>
            <a:r>
              <a:rPr lang="fi-FI" sz="1600" dirty="0" smtClean="0"/>
              <a:t>)</a:t>
            </a:r>
          </a:p>
          <a:p>
            <a:pPr>
              <a:buClr>
                <a:srgbClr val="34B233"/>
              </a:buClr>
              <a:buFont typeface="Arial" pitchFamily="34" charset="0"/>
              <a:buChar char="•"/>
            </a:pPr>
            <a:r>
              <a:rPr lang="en-US" sz="1200" dirty="0" smtClean="0"/>
              <a:t> ICRAF, University of Nairobi, </a:t>
            </a:r>
            <a:r>
              <a:rPr lang="en-US" sz="1200" dirty="0" smtClean="0"/>
              <a:t>Luke</a:t>
            </a:r>
            <a:endParaRPr lang="en-US" sz="1200" dirty="0" smtClean="0"/>
          </a:p>
        </p:txBody>
      </p:sp>
      <p:sp>
        <p:nvSpPr>
          <p:cNvPr id="16" name="Tekstikehys 15"/>
          <p:cNvSpPr txBox="1"/>
          <p:nvPr/>
        </p:nvSpPr>
        <p:spPr>
          <a:xfrm>
            <a:off x="899592" y="2132856"/>
            <a:ext cx="4536504" cy="523220"/>
          </a:xfrm>
          <a:prstGeom prst="rect">
            <a:avLst/>
          </a:prstGeom>
          <a:noFill/>
        </p:spPr>
        <p:txBody>
          <a:bodyPr wrap="square" rtlCol="0">
            <a:spAutoFit/>
          </a:bodyPr>
          <a:lstStyle/>
          <a:p>
            <a:r>
              <a:rPr lang="fi-FI" sz="1600" dirty="0" err="1" smtClean="0"/>
              <a:t>Sustainable</a:t>
            </a:r>
            <a:r>
              <a:rPr lang="fi-FI" sz="1600" dirty="0" smtClean="0"/>
              <a:t> </a:t>
            </a:r>
            <a:r>
              <a:rPr lang="fi-FI" sz="1600" dirty="0" err="1" smtClean="0"/>
              <a:t>dairy</a:t>
            </a:r>
            <a:r>
              <a:rPr lang="fi-FI" sz="1600" dirty="0" smtClean="0"/>
              <a:t> </a:t>
            </a:r>
            <a:r>
              <a:rPr lang="fi-FI" sz="1600" dirty="0" err="1" smtClean="0"/>
              <a:t>production</a:t>
            </a:r>
            <a:r>
              <a:rPr lang="fi-FI" sz="1600" dirty="0" smtClean="0"/>
              <a:t> (Senegal)</a:t>
            </a:r>
          </a:p>
          <a:p>
            <a:pPr>
              <a:buClr>
                <a:srgbClr val="34B233"/>
              </a:buClr>
              <a:buFont typeface="Arial" pitchFamily="34" charset="0"/>
              <a:buChar char="•"/>
            </a:pPr>
            <a:r>
              <a:rPr lang="fi-FI" sz="1200" dirty="0" smtClean="0"/>
              <a:t> ILRI, EISMV, </a:t>
            </a:r>
            <a:r>
              <a:rPr lang="fi-FI" sz="1200" dirty="0" err="1" smtClean="0"/>
              <a:t>University</a:t>
            </a:r>
            <a:r>
              <a:rPr lang="fi-FI" sz="1200" dirty="0" smtClean="0"/>
              <a:t> of Helsinki, </a:t>
            </a:r>
            <a:r>
              <a:rPr lang="fi-FI" sz="1200" dirty="0" smtClean="0"/>
              <a:t>Luke</a:t>
            </a:r>
            <a:endParaRPr lang="fi-FI" sz="1600" dirty="0" smtClean="0"/>
          </a:p>
        </p:txBody>
      </p:sp>
      <p:sp>
        <p:nvSpPr>
          <p:cNvPr id="17" name="Tekstikehys 16"/>
          <p:cNvSpPr txBox="1"/>
          <p:nvPr/>
        </p:nvSpPr>
        <p:spPr>
          <a:xfrm>
            <a:off x="899592" y="2814722"/>
            <a:ext cx="5832648" cy="523220"/>
          </a:xfrm>
          <a:prstGeom prst="rect">
            <a:avLst/>
          </a:prstGeom>
          <a:noFill/>
        </p:spPr>
        <p:txBody>
          <a:bodyPr wrap="square" rtlCol="0">
            <a:spAutoFit/>
          </a:bodyPr>
          <a:lstStyle/>
          <a:p>
            <a:r>
              <a:rPr lang="en-US" sz="1600" dirty="0" smtClean="0"/>
              <a:t>Agricultural practices in a changing climate (Senegal)</a:t>
            </a:r>
          </a:p>
          <a:p>
            <a:pPr>
              <a:buClr>
                <a:srgbClr val="34B233"/>
              </a:buClr>
              <a:buFont typeface="Arial" pitchFamily="34" charset="0"/>
              <a:buChar char="•"/>
            </a:pPr>
            <a:r>
              <a:rPr lang="fi-FI" sz="1200" dirty="0" smtClean="0"/>
              <a:t> IFPRI, ISRA, </a:t>
            </a:r>
            <a:r>
              <a:rPr lang="fi-FI" sz="1200" dirty="0" smtClean="0"/>
              <a:t>Luke</a:t>
            </a:r>
            <a:endParaRPr lang="fi-FI" sz="1200" dirty="0" smtClean="0"/>
          </a:p>
        </p:txBody>
      </p:sp>
      <p:sp>
        <p:nvSpPr>
          <p:cNvPr id="18" name="Tekstikehys 17"/>
          <p:cNvSpPr txBox="1"/>
          <p:nvPr/>
        </p:nvSpPr>
        <p:spPr>
          <a:xfrm>
            <a:off x="899592" y="3438525"/>
            <a:ext cx="4896544" cy="769441"/>
          </a:xfrm>
          <a:prstGeom prst="rect">
            <a:avLst/>
          </a:prstGeom>
          <a:noFill/>
        </p:spPr>
        <p:txBody>
          <a:bodyPr wrap="square" rtlCol="0">
            <a:spAutoFit/>
          </a:bodyPr>
          <a:lstStyle/>
          <a:p>
            <a:r>
              <a:rPr lang="fi-FI" sz="1600" dirty="0" err="1" smtClean="0"/>
              <a:t>Traditional</a:t>
            </a:r>
            <a:r>
              <a:rPr lang="fi-FI" sz="1600" dirty="0" smtClean="0"/>
              <a:t> </a:t>
            </a:r>
            <a:r>
              <a:rPr lang="fi-FI" sz="1600" dirty="0" err="1" smtClean="0"/>
              <a:t>foods</a:t>
            </a:r>
            <a:r>
              <a:rPr lang="fi-FI" sz="1600" dirty="0" smtClean="0"/>
              <a:t> for </a:t>
            </a:r>
            <a:r>
              <a:rPr lang="fi-FI" sz="1600" dirty="0" err="1" smtClean="0"/>
              <a:t>nutrition</a:t>
            </a:r>
            <a:r>
              <a:rPr lang="fi-FI" sz="1600" dirty="0" smtClean="0"/>
              <a:t> (Benin)</a:t>
            </a:r>
          </a:p>
          <a:p>
            <a:pPr>
              <a:buClr>
                <a:srgbClr val="34B233"/>
              </a:buClr>
              <a:buFont typeface="Arial" pitchFamily="34" charset="0"/>
              <a:buChar char="•"/>
            </a:pPr>
            <a:r>
              <a:rPr lang="en-US" sz="1200" dirty="0" smtClean="0"/>
              <a:t> </a:t>
            </a:r>
            <a:r>
              <a:rPr lang="en-US" sz="1200" dirty="0" err="1" smtClean="0"/>
              <a:t>Bioversity</a:t>
            </a:r>
            <a:r>
              <a:rPr lang="en-US" sz="1200" dirty="0" smtClean="0"/>
              <a:t> International, University of Benin, University of Helsinki</a:t>
            </a:r>
          </a:p>
          <a:p>
            <a:endParaRPr lang="en-US" sz="1600" dirty="0" smtClean="0"/>
          </a:p>
        </p:txBody>
      </p:sp>
      <p:sp>
        <p:nvSpPr>
          <p:cNvPr id="19" name="Tekstikehys 18"/>
          <p:cNvSpPr txBox="1"/>
          <p:nvPr/>
        </p:nvSpPr>
        <p:spPr>
          <a:xfrm>
            <a:off x="899592" y="4149080"/>
            <a:ext cx="4104456" cy="769441"/>
          </a:xfrm>
          <a:prstGeom prst="rect">
            <a:avLst/>
          </a:prstGeom>
          <a:noFill/>
        </p:spPr>
        <p:txBody>
          <a:bodyPr wrap="square" rtlCol="0">
            <a:spAutoFit/>
          </a:bodyPr>
          <a:lstStyle/>
          <a:p>
            <a:r>
              <a:rPr lang="fi-FI" sz="1600" dirty="0" err="1" smtClean="0"/>
              <a:t>Reducing</a:t>
            </a:r>
            <a:r>
              <a:rPr lang="fi-FI" sz="1600" dirty="0" smtClean="0"/>
              <a:t> </a:t>
            </a:r>
            <a:r>
              <a:rPr lang="fi-FI" sz="1600" dirty="0" err="1" smtClean="0"/>
              <a:t>risk</a:t>
            </a:r>
            <a:r>
              <a:rPr lang="fi-FI" sz="1600" dirty="0" smtClean="0"/>
              <a:t> of </a:t>
            </a:r>
            <a:r>
              <a:rPr lang="fi-FI" sz="1600" dirty="0" err="1" smtClean="0"/>
              <a:t>mycotoxins</a:t>
            </a:r>
            <a:r>
              <a:rPr lang="fi-FI" sz="1600" dirty="0" smtClean="0"/>
              <a:t> (</a:t>
            </a:r>
            <a:r>
              <a:rPr lang="fi-FI" sz="1600" dirty="0" err="1" smtClean="0"/>
              <a:t>Kenya</a:t>
            </a:r>
            <a:r>
              <a:rPr lang="fi-FI" sz="1600" dirty="0" smtClean="0"/>
              <a:t>)</a:t>
            </a:r>
          </a:p>
          <a:p>
            <a:pPr>
              <a:buClr>
                <a:srgbClr val="34B233"/>
              </a:buClr>
              <a:buFont typeface="Arial" pitchFamily="34" charset="0"/>
              <a:buChar char="•"/>
            </a:pPr>
            <a:r>
              <a:rPr lang="en-US" sz="1200" dirty="0" smtClean="0"/>
              <a:t> ILRI, IFPRI, University of Nairobi, </a:t>
            </a:r>
            <a:r>
              <a:rPr lang="en-US" sz="1200" dirty="0" smtClean="0"/>
              <a:t>Luke</a:t>
            </a:r>
            <a:endParaRPr lang="en-US" sz="1200" dirty="0" smtClean="0"/>
          </a:p>
          <a:p>
            <a:endParaRPr lang="en-US" sz="1600" dirty="0" smtClean="0"/>
          </a:p>
        </p:txBody>
      </p:sp>
      <p:sp>
        <p:nvSpPr>
          <p:cNvPr id="20" name="Tekstikehys 19"/>
          <p:cNvSpPr txBox="1"/>
          <p:nvPr/>
        </p:nvSpPr>
        <p:spPr>
          <a:xfrm>
            <a:off x="899592" y="4819799"/>
            <a:ext cx="5904656" cy="769441"/>
          </a:xfrm>
          <a:prstGeom prst="rect">
            <a:avLst/>
          </a:prstGeom>
          <a:noFill/>
        </p:spPr>
        <p:txBody>
          <a:bodyPr wrap="square" rtlCol="0">
            <a:spAutoFit/>
          </a:bodyPr>
          <a:lstStyle/>
          <a:p>
            <a:r>
              <a:rPr lang="en-US" sz="1600" dirty="0" smtClean="0"/>
              <a:t>Better market access through ICT’s (Ghana &amp; Uganda)</a:t>
            </a:r>
          </a:p>
          <a:p>
            <a:pPr>
              <a:buClr>
                <a:srgbClr val="34B233"/>
              </a:buClr>
              <a:buFont typeface="Arial" pitchFamily="34" charset="0"/>
              <a:buChar char="•"/>
            </a:pPr>
            <a:r>
              <a:rPr lang="fi-FI" sz="1200" dirty="0" smtClean="0"/>
              <a:t> IFPRI, </a:t>
            </a:r>
            <a:r>
              <a:rPr lang="fi-FI" sz="1200" dirty="0" smtClean="0"/>
              <a:t>Luke</a:t>
            </a:r>
            <a:endParaRPr lang="fi-FI" sz="1200" dirty="0" smtClean="0"/>
          </a:p>
          <a:p>
            <a:endParaRPr lang="en-US" sz="1600" dirty="0" smtClean="0"/>
          </a:p>
        </p:txBody>
      </p:sp>
      <p:sp>
        <p:nvSpPr>
          <p:cNvPr id="21" name="Tekstikehys 20"/>
          <p:cNvSpPr txBox="1"/>
          <p:nvPr/>
        </p:nvSpPr>
        <p:spPr>
          <a:xfrm>
            <a:off x="899592" y="5467871"/>
            <a:ext cx="5688632" cy="769441"/>
          </a:xfrm>
          <a:prstGeom prst="rect">
            <a:avLst/>
          </a:prstGeom>
          <a:noFill/>
        </p:spPr>
        <p:txBody>
          <a:bodyPr wrap="square" rtlCol="0">
            <a:spAutoFit/>
          </a:bodyPr>
          <a:lstStyle/>
          <a:p>
            <a:r>
              <a:rPr lang="fi-FI" sz="1600" dirty="0" err="1" smtClean="0"/>
              <a:t>Innovative</a:t>
            </a:r>
            <a:r>
              <a:rPr lang="fi-FI" sz="1600" dirty="0" smtClean="0"/>
              <a:t> </a:t>
            </a:r>
            <a:r>
              <a:rPr lang="fi-FI" sz="1600" dirty="0" err="1" smtClean="0"/>
              <a:t>extension</a:t>
            </a:r>
            <a:r>
              <a:rPr lang="fi-FI" sz="1600" dirty="0" smtClean="0"/>
              <a:t> </a:t>
            </a:r>
            <a:r>
              <a:rPr lang="fi-FI" sz="1600" dirty="0" err="1" smtClean="0"/>
              <a:t>approaches</a:t>
            </a:r>
            <a:r>
              <a:rPr lang="fi-FI" sz="1600" dirty="0" smtClean="0"/>
              <a:t> (</a:t>
            </a:r>
            <a:r>
              <a:rPr lang="fi-FI" sz="1600" dirty="0" err="1" smtClean="0"/>
              <a:t>Kenya</a:t>
            </a:r>
            <a:r>
              <a:rPr lang="fi-FI" sz="1600" dirty="0" smtClean="0"/>
              <a:t> &amp; </a:t>
            </a:r>
            <a:r>
              <a:rPr lang="fi-FI" sz="1600" dirty="0" err="1" smtClean="0"/>
              <a:t>Cameroon</a:t>
            </a:r>
            <a:r>
              <a:rPr lang="fi-FI" sz="1600" dirty="0" smtClean="0"/>
              <a:t>) </a:t>
            </a:r>
          </a:p>
          <a:p>
            <a:pPr>
              <a:buClr>
                <a:srgbClr val="34B233"/>
              </a:buClr>
              <a:buFont typeface="Arial" pitchFamily="34" charset="0"/>
              <a:buChar char="•"/>
            </a:pPr>
            <a:r>
              <a:rPr lang="fi-FI" sz="1200" dirty="0" smtClean="0"/>
              <a:t> ICRAF, HAMK</a:t>
            </a:r>
          </a:p>
          <a:p>
            <a:endParaRPr lang="en-US" sz="1600" dirty="0" smtClean="0"/>
          </a:p>
        </p:txBody>
      </p:sp>
      <p:pic>
        <p:nvPicPr>
          <p:cNvPr id="22" name="Kuva 21" descr="Bioversity logo"/>
          <p:cNvPicPr/>
          <p:nvPr/>
        </p:nvPicPr>
        <p:blipFill>
          <a:blip r:embed="rId2" cstate="print"/>
          <a:srcRect/>
          <a:stretch>
            <a:fillRect/>
          </a:stretch>
        </p:blipFill>
        <p:spPr bwMode="auto">
          <a:xfrm>
            <a:off x="6634295" y="3409950"/>
            <a:ext cx="602001" cy="569099"/>
          </a:xfrm>
          <a:prstGeom prst="rect">
            <a:avLst/>
          </a:prstGeom>
          <a:noFill/>
          <a:ln w="9525">
            <a:noFill/>
            <a:miter lim="800000"/>
            <a:headEnd/>
            <a:tailEnd/>
          </a:ln>
        </p:spPr>
      </p:pic>
      <p:pic>
        <p:nvPicPr>
          <p:cNvPr id="24" name="Kuva 23" descr="C:\Documents and Settings\lst59\Omat tiedostot\FoodAfrica\Material_Inception phase\Logot\HAMK_logo.JPG"/>
          <p:cNvPicPr/>
          <p:nvPr/>
        </p:nvPicPr>
        <p:blipFill>
          <a:blip r:embed="rId3" cstate="print"/>
          <a:srcRect/>
          <a:stretch>
            <a:fillRect/>
          </a:stretch>
        </p:blipFill>
        <p:spPr bwMode="auto">
          <a:xfrm>
            <a:off x="7865318" y="5526757"/>
            <a:ext cx="955154" cy="316488"/>
          </a:xfrm>
          <a:prstGeom prst="rect">
            <a:avLst/>
          </a:prstGeom>
          <a:noFill/>
          <a:ln w="9525">
            <a:noFill/>
            <a:miter lim="800000"/>
            <a:headEnd/>
            <a:tailEnd/>
          </a:ln>
        </p:spPr>
      </p:pic>
      <p:pic>
        <p:nvPicPr>
          <p:cNvPr id="1026" name="Picture 2" descr="C:\Users\lst123\Desktop\FoodAfrica\Uutiskirje\Alabanneri\World Agroforestry Centre.jpg"/>
          <p:cNvPicPr>
            <a:picLocks noChangeAspect="1" noChangeArrowheads="1"/>
          </p:cNvPicPr>
          <p:nvPr/>
        </p:nvPicPr>
        <p:blipFill>
          <a:blip r:embed="rId4" cstate="print"/>
          <a:srcRect l="17145" r="16571"/>
          <a:stretch>
            <a:fillRect/>
          </a:stretch>
        </p:blipFill>
        <p:spPr bwMode="auto">
          <a:xfrm>
            <a:off x="7236296" y="5412931"/>
            <a:ext cx="507878" cy="536349"/>
          </a:xfrm>
          <a:prstGeom prst="rect">
            <a:avLst/>
          </a:prstGeom>
          <a:noFill/>
        </p:spPr>
      </p:pic>
      <p:pic>
        <p:nvPicPr>
          <p:cNvPr id="1028" name="Picture 4" descr="C:\Users\lst123\Desktop\FoodAfrica\Uutiskirje\Alabanneri\ILRI_logo_color.jpg"/>
          <p:cNvPicPr>
            <a:picLocks noChangeAspect="1" noChangeArrowheads="1"/>
          </p:cNvPicPr>
          <p:nvPr/>
        </p:nvPicPr>
        <p:blipFill>
          <a:blip r:embed="rId5" cstate="print"/>
          <a:srcRect/>
          <a:stretch>
            <a:fillRect/>
          </a:stretch>
        </p:blipFill>
        <p:spPr bwMode="auto">
          <a:xfrm>
            <a:off x="5940152" y="2142382"/>
            <a:ext cx="542156" cy="542156"/>
          </a:xfrm>
          <a:prstGeom prst="rect">
            <a:avLst/>
          </a:prstGeom>
          <a:noFill/>
        </p:spPr>
      </p:pic>
      <p:pic>
        <p:nvPicPr>
          <p:cNvPr id="29" name="Picture 3" descr="C:\Users\lst123\Desktop\FoodAfrica\Uutiskirje\Alabanneri\IFPRI.JPG"/>
          <p:cNvPicPr>
            <a:picLocks noChangeAspect="1" noChangeArrowheads="1"/>
          </p:cNvPicPr>
          <p:nvPr/>
        </p:nvPicPr>
        <p:blipFill>
          <a:blip r:embed="rId6" cstate="print"/>
          <a:srcRect r="64286"/>
          <a:stretch>
            <a:fillRect/>
          </a:stretch>
        </p:blipFill>
        <p:spPr bwMode="auto">
          <a:xfrm>
            <a:off x="6804248" y="2752353"/>
            <a:ext cx="404027" cy="560376"/>
          </a:xfrm>
          <a:prstGeom prst="rect">
            <a:avLst/>
          </a:prstGeom>
          <a:noFill/>
        </p:spPr>
      </p:pic>
      <p:pic>
        <p:nvPicPr>
          <p:cNvPr id="35" name="Picture 2" descr="C:\Users\lst123\Desktop\FoodAfrica\Uutiskirje\Alabanneri\World Agroforestry Centre.jpg"/>
          <p:cNvPicPr>
            <a:picLocks noChangeAspect="1" noChangeArrowheads="1"/>
          </p:cNvPicPr>
          <p:nvPr/>
        </p:nvPicPr>
        <p:blipFill>
          <a:blip r:embed="rId4" cstate="print"/>
          <a:srcRect l="17145" r="16571"/>
          <a:stretch>
            <a:fillRect/>
          </a:stretch>
        </p:blipFill>
        <p:spPr bwMode="auto">
          <a:xfrm>
            <a:off x="6732240" y="1415748"/>
            <a:ext cx="576064" cy="608357"/>
          </a:xfrm>
          <a:prstGeom prst="rect">
            <a:avLst/>
          </a:prstGeom>
          <a:noFill/>
        </p:spPr>
      </p:pic>
      <p:pic>
        <p:nvPicPr>
          <p:cNvPr id="1033" name="Picture 9" descr="UNIVERSITY OF NAIROBI"/>
          <p:cNvPicPr>
            <a:picLocks noChangeAspect="1" noChangeArrowheads="1"/>
          </p:cNvPicPr>
          <p:nvPr/>
        </p:nvPicPr>
        <p:blipFill>
          <a:blip r:embed="rId7" cstate="print"/>
          <a:srcRect/>
          <a:stretch>
            <a:fillRect/>
          </a:stretch>
        </p:blipFill>
        <p:spPr bwMode="auto">
          <a:xfrm>
            <a:off x="7413916" y="1415748"/>
            <a:ext cx="537660" cy="576064"/>
          </a:xfrm>
          <a:prstGeom prst="rect">
            <a:avLst/>
          </a:prstGeom>
          <a:noFill/>
        </p:spPr>
      </p:pic>
      <p:pic>
        <p:nvPicPr>
          <p:cNvPr id="1035" name="Picture 11" descr="http://1.bp.blogspot.com/-HQsKFdjNXpU/UMYFMppey7I/AAAAAAAAAuA/hlFWdaqZf1o/s320/UNIBEN.jpg"/>
          <p:cNvPicPr>
            <a:picLocks noChangeAspect="1" noChangeArrowheads="1"/>
          </p:cNvPicPr>
          <p:nvPr/>
        </p:nvPicPr>
        <p:blipFill>
          <a:blip r:embed="rId8" cstate="print"/>
          <a:srcRect/>
          <a:stretch>
            <a:fillRect/>
          </a:stretch>
        </p:blipFill>
        <p:spPr bwMode="auto">
          <a:xfrm>
            <a:off x="7380312" y="3429000"/>
            <a:ext cx="540965" cy="532512"/>
          </a:xfrm>
          <a:prstGeom prst="rect">
            <a:avLst/>
          </a:prstGeom>
          <a:noFill/>
        </p:spPr>
      </p:pic>
      <p:pic>
        <p:nvPicPr>
          <p:cNvPr id="41" name="Picture 9" descr="UNIVERSITY OF NAIROBI"/>
          <p:cNvPicPr>
            <a:picLocks noChangeAspect="1" noChangeArrowheads="1"/>
          </p:cNvPicPr>
          <p:nvPr/>
        </p:nvPicPr>
        <p:blipFill>
          <a:blip r:embed="rId7" cstate="print"/>
          <a:srcRect/>
          <a:stretch>
            <a:fillRect/>
          </a:stretch>
        </p:blipFill>
        <p:spPr bwMode="auto">
          <a:xfrm>
            <a:off x="7490724" y="4149080"/>
            <a:ext cx="465652" cy="498913"/>
          </a:xfrm>
          <a:prstGeom prst="rect">
            <a:avLst/>
          </a:prstGeom>
          <a:noFill/>
        </p:spPr>
      </p:pic>
      <p:pic>
        <p:nvPicPr>
          <p:cNvPr id="42" name="Kuva 41" descr="C:\Documents and Settings\lst59\Omat tiedostot\FoodAfrica\Material_Inception phase\Logot\MFA Logo.jpg"/>
          <p:cNvPicPr/>
          <p:nvPr/>
        </p:nvPicPr>
        <p:blipFill>
          <a:blip r:embed="rId9" cstate="print"/>
          <a:srcRect/>
          <a:stretch>
            <a:fillRect/>
          </a:stretch>
        </p:blipFill>
        <p:spPr bwMode="auto">
          <a:xfrm>
            <a:off x="7236296" y="6071554"/>
            <a:ext cx="864096" cy="576064"/>
          </a:xfrm>
          <a:prstGeom prst="rect">
            <a:avLst/>
          </a:prstGeom>
          <a:noFill/>
          <a:ln w="9525">
            <a:noFill/>
            <a:miter lim="800000"/>
            <a:headEnd/>
            <a:tailEnd/>
          </a:ln>
        </p:spPr>
      </p:pic>
      <p:pic>
        <p:nvPicPr>
          <p:cNvPr id="1036" name="Picture 12" descr="C:\Users\lst123\Desktop\FoodAfrica\Uutiskirje\Alabanneri\CGIAR.jpg"/>
          <p:cNvPicPr>
            <a:picLocks noChangeAspect="1" noChangeArrowheads="1"/>
          </p:cNvPicPr>
          <p:nvPr/>
        </p:nvPicPr>
        <p:blipFill>
          <a:blip r:embed="rId10" cstate="print"/>
          <a:srcRect/>
          <a:stretch>
            <a:fillRect/>
          </a:stretch>
        </p:blipFill>
        <p:spPr bwMode="auto">
          <a:xfrm>
            <a:off x="8316416" y="6071554"/>
            <a:ext cx="504056" cy="597806"/>
          </a:xfrm>
          <a:prstGeom prst="rect">
            <a:avLst/>
          </a:prstGeom>
          <a:noFill/>
        </p:spPr>
      </p:pic>
      <p:pic>
        <p:nvPicPr>
          <p:cNvPr id="17412" name="Picture 4" descr="http://www.oired.vt.edu/Senegal/files/cache/8b614c1ddaa03dd592ef8197c71d8d8b_f127.png"/>
          <p:cNvPicPr>
            <a:picLocks noChangeAspect="1" noChangeArrowheads="1"/>
          </p:cNvPicPr>
          <p:nvPr/>
        </p:nvPicPr>
        <p:blipFill>
          <a:blip r:embed="rId11" cstate="print"/>
          <a:srcRect/>
          <a:stretch>
            <a:fillRect/>
          </a:stretch>
        </p:blipFill>
        <p:spPr bwMode="auto">
          <a:xfrm>
            <a:off x="7245821" y="2763138"/>
            <a:ext cx="744463" cy="536014"/>
          </a:xfrm>
          <a:prstGeom prst="rect">
            <a:avLst/>
          </a:prstGeom>
          <a:noFill/>
        </p:spPr>
      </p:pic>
      <p:pic>
        <p:nvPicPr>
          <p:cNvPr id="43" name="Picture 6" descr="C:\Users\lst123\Desktop\FoodAfrica\Uutiskirje\Alabanneri\Uni Helsinki.JPG"/>
          <p:cNvPicPr>
            <a:picLocks noChangeAspect="1" noChangeArrowheads="1"/>
          </p:cNvPicPr>
          <p:nvPr/>
        </p:nvPicPr>
        <p:blipFill>
          <a:blip r:embed="rId12" cstate="print"/>
          <a:srcRect/>
          <a:stretch>
            <a:fillRect/>
          </a:stretch>
        </p:blipFill>
        <p:spPr bwMode="auto">
          <a:xfrm>
            <a:off x="7226770" y="2090565"/>
            <a:ext cx="839713" cy="574364"/>
          </a:xfrm>
          <a:prstGeom prst="rect">
            <a:avLst/>
          </a:prstGeom>
          <a:noFill/>
        </p:spPr>
      </p:pic>
      <p:pic>
        <p:nvPicPr>
          <p:cNvPr id="17410" name="Picture 2" descr="http://gripavi.cirad.fr/var/projets/storage/images/gripavi/partenaires/ecole_inter_etats_des_sciences_et_medecine_veterinaire_dakar/27406-1-fre-FR/ecole_inter_etats_des_sciences_et_medecine_veterinaire_dakar_reference.jpg"/>
          <p:cNvPicPr>
            <a:picLocks noChangeAspect="1" noChangeArrowheads="1"/>
          </p:cNvPicPr>
          <p:nvPr/>
        </p:nvPicPr>
        <p:blipFill>
          <a:blip r:embed="rId13" cstate="print"/>
          <a:srcRect/>
          <a:stretch>
            <a:fillRect/>
          </a:stretch>
        </p:blipFill>
        <p:spPr bwMode="auto">
          <a:xfrm>
            <a:off x="6660231" y="2129934"/>
            <a:ext cx="557014" cy="545078"/>
          </a:xfrm>
          <a:prstGeom prst="rect">
            <a:avLst/>
          </a:prstGeom>
          <a:noFill/>
        </p:spPr>
      </p:pic>
      <p:sp>
        <p:nvSpPr>
          <p:cNvPr id="49" name="Tekstikehys 48"/>
          <p:cNvSpPr txBox="1"/>
          <p:nvPr/>
        </p:nvSpPr>
        <p:spPr>
          <a:xfrm>
            <a:off x="251520" y="1556792"/>
            <a:ext cx="720080" cy="369332"/>
          </a:xfrm>
          <a:prstGeom prst="rect">
            <a:avLst/>
          </a:prstGeom>
          <a:noFill/>
        </p:spPr>
        <p:txBody>
          <a:bodyPr wrap="square" rtlCol="0">
            <a:spAutoFit/>
          </a:bodyPr>
          <a:lstStyle/>
          <a:p>
            <a:r>
              <a:rPr lang="fi-FI" dirty="0" smtClean="0">
                <a:solidFill>
                  <a:srgbClr val="34B233"/>
                </a:solidFill>
              </a:rPr>
              <a:t>WP1</a:t>
            </a:r>
            <a:endParaRPr lang="fi-FI" dirty="0">
              <a:solidFill>
                <a:srgbClr val="34B233"/>
              </a:solidFill>
            </a:endParaRPr>
          </a:p>
        </p:txBody>
      </p:sp>
      <p:sp>
        <p:nvSpPr>
          <p:cNvPr id="50" name="Tekstikehys 49"/>
          <p:cNvSpPr txBox="1"/>
          <p:nvPr/>
        </p:nvSpPr>
        <p:spPr>
          <a:xfrm>
            <a:off x="251520" y="2204864"/>
            <a:ext cx="720080" cy="369332"/>
          </a:xfrm>
          <a:prstGeom prst="rect">
            <a:avLst/>
          </a:prstGeom>
          <a:noFill/>
        </p:spPr>
        <p:txBody>
          <a:bodyPr wrap="square" rtlCol="0">
            <a:spAutoFit/>
          </a:bodyPr>
          <a:lstStyle/>
          <a:p>
            <a:r>
              <a:rPr lang="fi-FI" dirty="0" smtClean="0">
                <a:solidFill>
                  <a:srgbClr val="34B233"/>
                </a:solidFill>
              </a:rPr>
              <a:t>WP2</a:t>
            </a:r>
            <a:endParaRPr lang="fi-FI" dirty="0">
              <a:solidFill>
                <a:srgbClr val="34B233"/>
              </a:solidFill>
            </a:endParaRPr>
          </a:p>
        </p:txBody>
      </p:sp>
      <p:sp>
        <p:nvSpPr>
          <p:cNvPr id="51" name="Tekstikehys 50"/>
          <p:cNvSpPr txBox="1"/>
          <p:nvPr/>
        </p:nvSpPr>
        <p:spPr>
          <a:xfrm>
            <a:off x="251520" y="2852936"/>
            <a:ext cx="720080" cy="369332"/>
          </a:xfrm>
          <a:prstGeom prst="rect">
            <a:avLst/>
          </a:prstGeom>
          <a:noFill/>
        </p:spPr>
        <p:txBody>
          <a:bodyPr wrap="square" rtlCol="0">
            <a:spAutoFit/>
          </a:bodyPr>
          <a:lstStyle/>
          <a:p>
            <a:r>
              <a:rPr lang="fi-FI" dirty="0" smtClean="0">
                <a:solidFill>
                  <a:srgbClr val="34B233"/>
                </a:solidFill>
              </a:rPr>
              <a:t>WP3</a:t>
            </a:r>
            <a:endParaRPr lang="fi-FI" dirty="0">
              <a:solidFill>
                <a:srgbClr val="34B233"/>
              </a:solidFill>
            </a:endParaRPr>
          </a:p>
        </p:txBody>
      </p:sp>
      <p:sp>
        <p:nvSpPr>
          <p:cNvPr id="52" name="Tekstikehys 51"/>
          <p:cNvSpPr txBox="1"/>
          <p:nvPr/>
        </p:nvSpPr>
        <p:spPr>
          <a:xfrm>
            <a:off x="251520" y="3501008"/>
            <a:ext cx="720080" cy="369332"/>
          </a:xfrm>
          <a:prstGeom prst="rect">
            <a:avLst/>
          </a:prstGeom>
          <a:noFill/>
        </p:spPr>
        <p:txBody>
          <a:bodyPr wrap="square" rtlCol="0">
            <a:spAutoFit/>
          </a:bodyPr>
          <a:lstStyle/>
          <a:p>
            <a:r>
              <a:rPr lang="fi-FI" dirty="0" smtClean="0">
                <a:solidFill>
                  <a:srgbClr val="34B233"/>
                </a:solidFill>
              </a:rPr>
              <a:t>WP4</a:t>
            </a:r>
            <a:endParaRPr lang="fi-FI" dirty="0">
              <a:solidFill>
                <a:srgbClr val="34B233"/>
              </a:solidFill>
            </a:endParaRPr>
          </a:p>
        </p:txBody>
      </p:sp>
      <p:sp>
        <p:nvSpPr>
          <p:cNvPr id="53" name="Tekstikehys 52"/>
          <p:cNvSpPr txBox="1"/>
          <p:nvPr/>
        </p:nvSpPr>
        <p:spPr>
          <a:xfrm>
            <a:off x="251520" y="4221088"/>
            <a:ext cx="720080" cy="369332"/>
          </a:xfrm>
          <a:prstGeom prst="rect">
            <a:avLst/>
          </a:prstGeom>
          <a:noFill/>
        </p:spPr>
        <p:txBody>
          <a:bodyPr wrap="square" rtlCol="0">
            <a:spAutoFit/>
          </a:bodyPr>
          <a:lstStyle/>
          <a:p>
            <a:r>
              <a:rPr lang="fi-FI" dirty="0" smtClean="0">
                <a:solidFill>
                  <a:srgbClr val="34B233"/>
                </a:solidFill>
              </a:rPr>
              <a:t>WP5</a:t>
            </a:r>
            <a:endParaRPr lang="fi-FI" dirty="0">
              <a:solidFill>
                <a:srgbClr val="34B233"/>
              </a:solidFill>
            </a:endParaRPr>
          </a:p>
        </p:txBody>
      </p:sp>
      <p:sp>
        <p:nvSpPr>
          <p:cNvPr id="54" name="Tekstikehys 53"/>
          <p:cNvSpPr txBox="1"/>
          <p:nvPr/>
        </p:nvSpPr>
        <p:spPr>
          <a:xfrm>
            <a:off x="251520" y="4869160"/>
            <a:ext cx="720080" cy="369332"/>
          </a:xfrm>
          <a:prstGeom prst="rect">
            <a:avLst/>
          </a:prstGeom>
          <a:noFill/>
        </p:spPr>
        <p:txBody>
          <a:bodyPr wrap="square" rtlCol="0">
            <a:spAutoFit/>
          </a:bodyPr>
          <a:lstStyle/>
          <a:p>
            <a:r>
              <a:rPr lang="fi-FI" dirty="0" smtClean="0">
                <a:solidFill>
                  <a:srgbClr val="34B233"/>
                </a:solidFill>
              </a:rPr>
              <a:t>WP6</a:t>
            </a:r>
            <a:endParaRPr lang="fi-FI" dirty="0">
              <a:solidFill>
                <a:srgbClr val="34B233"/>
              </a:solidFill>
            </a:endParaRPr>
          </a:p>
        </p:txBody>
      </p:sp>
      <p:sp>
        <p:nvSpPr>
          <p:cNvPr id="55" name="Tekstikehys 54"/>
          <p:cNvSpPr txBox="1"/>
          <p:nvPr/>
        </p:nvSpPr>
        <p:spPr>
          <a:xfrm>
            <a:off x="251520" y="5517232"/>
            <a:ext cx="720080" cy="369332"/>
          </a:xfrm>
          <a:prstGeom prst="rect">
            <a:avLst/>
          </a:prstGeom>
          <a:noFill/>
        </p:spPr>
        <p:txBody>
          <a:bodyPr wrap="square" rtlCol="0">
            <a:spAutoFit/>
          </a:bodyPr>
          <a:lstStyle/>
          <a:p>
            <a:r>
              <a:rPr lang="fi-FI" dirty="0" smtClean="0">
                <a:solidFill>
                  <a:srgbClr val="34B233"/>
                </a:solidFill>
              </a:rPr>
              <a:t>WP7</a:t>
            </a:r>
            <a:endParaRPr lang="fi-FI" dirty="0">
              <a:solidFill>
                <a:srgbClr val="34B233"/>
              </a:solidFill>
            </a:endParaRPr>
          </a:p>
        </p:txBody>
      </p:sp>
      <p:pic>
        <p:nvPicPr>
          <p:cNvPr id="57" name="Picture 6" descr="C:\Users\lst123\Desktop\FoodAfrica\Uutiskirje\Alabanneri\Uni Helsinki.JPG"/>
          <p:cNvPicPr>
            <a:picLocks noChangeAspect="1" noChangeArrowheads="1"/>
          </p:cNvPicPr>
          <p:nvPr/>
        </p:nvPicPr>
        <p:blipFill>
          <a:blip r:embed="rId12" cstate="print"/>
          <a:srcRect/>
          <a:stretch>
            <a:fillRect/>
          </a:stretch>
        </p:blipFill>
        <p:spPr bwMode="auto">
          <a:xfrm>
            <a:off x="8028384" y="3429000"/>
            <a:ext cx="839713" cy="574364"/>
          </a:xfrm>
          <a:prstGeom prst="rect">
            <a:avLst/>
          </a:prstGeom>
          <a:noFill/>
        </p:spPr>
      </p:pic>
      <p:sp>
        <p:nvSpPr>
          <p:cNvPr id="58" name="Suorakulmio 57"/>
          <p:cNvSpPr/>
          <p:nvPr/>
        </p:nvSpPr>
        <p:spPr>
          <a:xfrm>
            <a:off x="251520" y="4020041"/>
            <a:ext cx="8640960" cy="676528"/>
          </a:xfrm>
          <a:prstGeom prst="rect">
            <a:avLst/>
          </a:prstGeom>
          <a:noFill/>
          <a:ln w="19050">
            <a:solidFill>
              <a:srgbClr val="34B2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9" name="Picture 4" descr="C:\Users\lst123\Desktop\FoodAfrica\Uutiskirje\Alabanneri\ILRI_logo_color.jpg"/>
          <p:cNvPicPr>
            <a:picLocks noChangeAspect="1" noChangeArrowheads="1"/>
          </p:cNvPicPr>
          <p:nvPr/>
        </p:nvPicPr>
        <p:blipFill>
          <a:blip r:embed="rId5" cstate="print"/>
          <a:srcRect/>
          <a:stretch>
            <a:fillRect/>
          </a:stretch>
        </p:blipFill>
        <p:spPr bwMode="auto">
          <a:xfrm>
            <a:off x="6228184" y="4149080"/>
            <a:ext cx="542156" cy="542156"/>
          </a:xfrm>
          <a:prstGeom prst="rect">
            <a:avLst/>
          </a:prstGeom>
          <a:noFill/>
        </p:spPr>
      </p:pic>
      <p:pic>
        <p:nvPicPr>
          <p:cNvPr id="60" name="Picture 3" descr="C:\Users\lst123\Desktop\FoodAfrica\Uutiskirje\Alabanneri\IFPRI.JPG"/>
          <p:cNvPicPr>
            <a:picLocks noChangeAspect="1" noChangeArrowheads="1"/>
          </p:cNvPicPr>
          <p:nvPr/>
        </p:nvPicPr>
        <p:blipFill>
          <a:blip r:embed="rId6" cstate="print"/>
          <a:srcRect r="64286"/>
          <a:stretch>
            <a:fillRect/>
          </a:stretch>
        </p:blipFill>
        <p:spPr bwMode="auto">
          <a:xfrm>
            <a:off x="6976285" y="4077072"/>
            <a:ext cx="404027" cy="560376"/>
          </a:xfrm>
          <a:prstGeom prst="rect">
            <a:avLst/>
          </a:prstGeom>
          <a:noFill/>
        </p:spPr>
      </p:pic>
      <p:pic>
        <p:nvPicPr>
          <p:cNvPr id="61" name="Picture 3" descr="C:\Users\lst123\Desktop\FoodAfrica\Uutiskirje\Alabanneri\IFPRI.JPG"/>
          <p:cNvPicPr>
            <a:picLocks noChangeAspect="1" noChangeArrowheads="1"/>
          </p:cNvPicPr>
          <p:nvPr/>
        </p:nvPicPr>
        <p:blipFill>
          <a:blip r:embed="rId6" cstate="print"/>
          <a:srcRect r="64286"/>
          <a:stretch>
            <a:fillRect/>
          </a:stretch>
        </p:blipFill>
        <p:spPr bwMode="auto">
          <a:xfrm>
            <a:off x="7668344" y="4797152"/>
            <a:ext cx="404027" cy="560376"/>
          </a:xfrm>
          <a:prstGeom prst="rect">
            <a:avLst/>
          </a:prstGeom>
          <a:noFill/>
        </p:spPr>
      </p:pic>
      <p:pic>
        <p:nvPicPr>
          <p:cNvPr id="3074" name="Picture 2" descr="C:\Users\lst123\Desktop\Luke_neliö_45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150" b="20730"/>
          <a:stretch/>
        </p:blipFill>
        <p:spPr bwMode="auto">
          <a:xfrm>
            <a:off x="8089881" y="1440072"/>
            <a:ext cx="792088" cy="55540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lst123\Desktop\Luke_neliö_45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150" b="20730"/>
          <a:stretch/>
        </p:blipFill>
        <p:spPr bwMode="auto">
          <a:xfrm>
            <a:off x="8100392" y="2088144"/>
            <a:ext cx="792088" cy="55540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lst123\Desktop\Luke_neliö_45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150" b="20730"/>
          <a:stretch/>
        </p:blipFill>
        <p:spPr bwMode="auto">
          <a:xfrm>
            <a:off x="8100392" y="2729580"/>
            <a:ext cx="792088" cy="55540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lst123\Desktop\Luke_neliö_45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150" b="20730"/>
          <a:stretch/>
        </p:blipFill>
        <p:spPr bwMode="auto">
          <a:xfrm>
            <a:off x="8100392" y="4077072"/>
            <a:ext cx="792088" cy="55540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lst123\Desktop\Luke_neliö_45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150" b="20730"/>
          <a:stretch/>
        </p:blipFill>
        <p:spPr bwMode="auto">
          <a:xfrm>
            <a:off x="8100392" y="4817812"/>
            <a:ext cx="792088" cy="555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4624"/>
            <a:ext cx="8229600" cy="1143000"/>
          </a:xfrm>
        </p:spPr>
        <p:txBody>
          <a:bodyPr/>
          <a:lstStyle/>
          <a:p>
            <a:r>
              <a:rPr lang="fi-FI" sz="2800" b="0" dirty="0" err="1" smtClean="0">
                <a:solidFill>
                  <a:schemeClr val="bg1"/>
                </a:solidFill>
              </a:rPr>
              <a:t>Cross-Cutting</a:t>
            </a:r>
            <a:r>
              <a:rPr lang="fi-FI" sz="2800" b="0" dirty="0" smtClean="0">
                <a:solidFill>
                  <a:schemeClr val="bg1"/>
                </a:solidFill>
              </a:rPr>
              <a:t> </a:t>
            </a:r>
            <a:r>
              <a:rPr lang="fi-FI" sz="2800" b="0" dirty="0" err="1" smtClean="0">
                <a:solidFill>
                  <a:schemeClr val="bg1"/>
                </a:solidFill>
              </a:rPr>
              <a:t>Objectives</a:t>
            </a:r>
            <a:r>
              <a:rPr lang="fi-FI" sz="2800" b="0" dirty="0" smtClean="0">
                <a:solidFill>
                  <a:schemeClr val="bg1"/>
                </a:solidFill>
              </a:rPr>
              <a:t> and </a:t>
            </a:r>
            <a:r>
              <a:rPr lang="fi-FI" sz="2800" b="0" dirty="0" err="1" smtClean="0">
                <a:solidFill>
                  <a:schemeClr val="bg1"/>
                </a:solidFill>
              </a:rPr>
              <a:t>Joint</a:t>
            </a:r>
            <a:r>
              <a:rPr lang="fi-FI" sz="2800" b="0" dirty="0" smtClean="0">
                <a:solidFill>
                  <a:schemeClr val="bg1"/>
                </a:solidFill>
              </a:rPr>
              <a:t> </a:t>
            </a:r>
            <a:r>
              <a:rPr lang="fi-FI" sz="2800" b="0" dirty="0" err="1" smtClean="0">
                <a:solidFill>
                  <a:schemeClr val="bg1"/>
                </a:solidFill>
              </a:rPr>
              <a:t>Activities</a:t>
            </a:r>
            <a:endParaRPr lang="fi-FI" sz="2800" b="0" dirty="0">
              <a:solidFill>
                <a:schemeClr val="bg1"/>
              </a:solidFill>
            </a:endParaRPr>
          </a:p>
        </p:txBody>
      </p:sp>
      <p:sp>
        <p:nvSpPr>
          <p:cNvPr id="3" name="Sisällön paikkamerkki 2"/>
          <p:cNvSpPr>
            <a:spLocks noGrp="1"/>
          </p:cNvSpPr>
          <p:nvPr>
            <p:ph idx="1"/>
          </p:nvPr>
        </p:nvSpPr>
        <p:spPr>
          <a:xfrm>
            <a:off x="395536" y="1628800"/>
            <a:ext cx="8280920" cy="4525963"/>
          </a:xfrm>
        </p:spPr>
        <p:txBody>
          <a:bodyPr/>
          <a:lstStyle/>
          <a:p>
            <a:r>
              <a:rPr lang="fi-FI" dirty="0" smtClean="0"/>
              <a:t>The </a:t>
            </a:r>
            <a:r>
              <a:rPr lang="fi-FI" dirty="0" err="1" smtClean="0"/>
              <a:t>seven</a:t>
            </a:r>
            <a:r>
              <a:rPr lang="fi-FI" dirty="0" smtClean="0"/>
              <a:t> </a:t>
            </a:r>
            <a:r>
              <a:rPr lang="fi-FI" dirty="0" err="1" smtClean="0"/>
              <a:t>Work</a:t>
            </a:r>
            <a:r>
              <a:rPr lang="fi-FI" dirty="0" smtClean="0"/>
              <a:t> </a:t>
            </a:r>
            <a:r>
              <a:rPr lang="fi-FI" dirty="0" err="1" smtClean="0"/>
              <a:t>Packages</a:t>
            </a:r>
            <a:r>
              <a:rPr lang="fi-FI" dirty="0" smtClean="0"/>
              <a:t> </a:t>
            </a:r>
            <a:r>
              <a:rPr lang="fi-FI" dirty="0" err="1" smtClean="0"/>
              <a:t>have</a:t>
            </a:r>
            <a:r>
              <a:rPr lang="fi-FI" dirty="0" smtClean="0"/>
              <a:t> a common </a:t>
            </a:r>
            <a:r>
              <a:rPr lang="fi-FI" b="1" dirty="0" err="1" smtClean="0">
                <a:solidFill>
                  <a:srgbClr val="34B233"/>
                </a:solidFill>
              </a:rPr>
              <a:t>Dissemination</a:t>
            </a:r>
            <a:r>
              <a:rPr lang="fi-FI" b="1" dirty="0" smtClean="0">
                <a:solidFill>
                  <a:srgbClr val="34B233"/>
                </a:solidFill>
              </a:rPr>
              <a:t> </a:t>
            </a:r>
            <a:r>
              <a:rPr lang="fi-FI" b="1" dirty="0" err="1" smtClean="0">
                <a:solidFill>
                  <a:srgbClr val="34B233"/>
                </a:solidFill>
              </a:rPr>
              <a:t>Strategy</a:t>
            </a:r>
            <a:endParaRPr lang="fi-FI" b="1" dirty="0" smtClean="0">
              <a:solidFill>
                <a:srgbClr val="34B233"/>
              </a:solidFill>
            </a:endParaRPr>
          </a:p>
          <a:p>
            <a:endParaRPr lang="fi-FI" dirty="0" smtClean="0"/>
          </a:p>
          <a:p>
            <a:r>
              <a:rPr lang="fi-FI" b="1" dirty="0" smtClean="0">
                <a:solidFill>
                  <a:srgbClr val="34B233"/>
                </a:solidFill>
              </a:rPr>
              <a:t>Human Rights </a:t>
            </a:r>
            <a:r>
              <a:rPr lang="fi-FI" dirty="0" err="1" smtClean="0"/>
              <a:t>based</a:t>
            </a:r>
            <a:r>
              <a:rPr lang="fi-FI" dirty="0" smtClean="0"/>
              <a:t> </a:t>
            </a:r>
            <a:r>
              <a:rPr lang="fi-FI" dirty="0" err="1" smtClean="0"/>
              <a:t>approach</a:t>
            </a:r>
            <a:r>
              <a:rPr lang="fi-FI" dirty="0" smtClean="0"/>
              <a:t> in </a:t>
            </a:r>
            <a:r>
              <a:rPr lang="fi-FI" dirty="0" err="1" smtClean="0"/>
              <a:t>all</a:t>
            </a:r>
            <a:r>
              <a:rPr lang="fi-FI" dirty="0" smtClean="0"/>
              <a:t> </a:t>
            </a:r>
            <a:r>
              <a:rPr lang="fi-FI" dirty="0" err="1" smtClean="0"/>
              <a:t>Work</a:t>
            </a:r>
            <a:r>
              <a:rPr lang="fi-FI" dirty="0" smtClean="0"/>
              <a:t> </a:t>
            </a:r>
            <a:r>
              <a:rPr lang="fi-FI" dirty="0" err="1" smtClean="0"/>
              <a:t>Packages</a:t>
            </a:r>
            <a:endParaRPr lang="fi-FI" dirty="0" smtClean="0"/>
          </a:p>
          <a:p>
            <a:endParaRPr lang="fi-FI" dirty="0" smtClean="0"/>
          </a:p>
          <a:p>
            <a:r>
              <a:rPr lang="fi-FI" dirty="0" err="1" smtClean="0"/>
              <a:t>Integration</a:t>
            </a:r>
            <a:r>
              <a:rPr lang="fi-FI" dirty="0" smtClean="0"/>
              <a:t> of </a:t>
            </a:r>
            <a:r>
              <a:rPr lang="fi-FI" dirty="0" err="1" smtClean="0"/>
              <a:t>cross-cutting</a:t>
            </a:r>
            <a:r>
              <a:rPr lang="fi-FI" dirty="0" smtClean="0"/>
              <a:t> </a:t>
            </a:r>
            <a:r>
              <a:rPr lang="fi-FI" dirty="0" err="1" smtClean="0"/>
              <a:t>objectives</a:t>
            </a:r>
            <a:r>
              <a:rPr lang="fi-FI" dirty="0" smtClean="0"/>
              <a:t> of </a:t>
            </a:r>
            <a:r>
              <a:rPr lang="fi-FI" dirty="0" err="1" smtClean="0"/>
              <a:t>Finnish</a:t>
            </a:r>
            <a:r>
              <a:rPr lang="fi-FI" dirty="0" smtClean="0"/>
              <a:t> </a:t>
            </a:r>
            <a:r>
              <a:rPr lang="fi-FI" dirty="0" err="1" smtClean="0"/>
              <a:t>Development</a:t>
            </a:r>
            <a:r>
              <a:rPr lang="fi-FI" dirty="0" smtClean="0"/>
              <a:t> </a:t>
            </a:r>
            <a:r>
              <a:rPr lang="fi-FI" dirty="0" err="1" smtClean="0"/>
              <a:t>policy</a:t>
            </a:r>
            <a:r>
              <a:rPr lang="fi-FI" dirty="0" smtClean="0"/>
              <a:t> in </a:t>
            </a:r>
            <a:r>
              <a:rPr lang="fi-FI" dirty="0" err="1" smtClean="0"/>
              <a:t>all</a:t>
            </a:r>
            <a:r>
              <a:rPr lang="fi-FI" dirty="0" smtClean="0"/>
              <a:t> </a:t>
            </a:r>
            <a:r>
              <a:rPr lang="fi-FI" dirty="0" err="1" smtClean="0"/>
              <a:t>Work</a:t>
            </a:r>
            <a:r>
              <a:rPr lang="fi-FI" dirty="0" smtClean="0"/>
              <a:t> </a:t>
            </a:r>
            <a:r>
              <a:rPr lang="fi-FI" dirty="0" err="1" smtClean="0"/>
              <a:t>Packages</a:t>
            </a:r>
            <a:endParaRPr lang="fi-FI" dirty="0" smtClean="0"/>
          </a:p>
          <a:p>
            <a:pPr lvl="1"/>
            <a:r>
              <a:rPr lang="en-US" dirty="0" smtClean="0"/>
              <a:t>Climate Sustainability </a:t>
            </a:r>
            <a:endParaRPr lang="fi-FI" dirty="0" smtClean="0"/>
          </a:p>
          <a:p>
            <a:pPr lvl="1"/>
            <a:r>
              <a:rPr lang="fi-FI" dirty="0" err="1" smtClean="0"/>
              <a:t>Gender</a:t>
            </a:r>
            <a:r>
              <a:rPr lang="fi-FI" dirty="0" smtClean="0"/>
              <a:t> </a:t>
            </a:r>
            <a:r>
              <a:rPr lang="fi-FI" dirty="0" err="1" smtClean="0"/>
              <a:t>Equality</a:t>
            </a:r>
            <a:endParaRPr lang="fi-FI" dirty="0" smtClean="0"/>
          </a:p>
          <a:p>
            <a:pPr lvl="1"/>
            <a:r>
              <a:rPr lang="fi-FI" dirty="0" err="1" smtClean="0"/>
              <a:t>Reduction</a:t>
            </a:r>
            <a:r>
              <a:rPr lang="fi-FI" dirty="0" smtClean="0"/>
              <a:t> </a:t>
            </a:r>
            <a:r>
              <a:rPr lang="en-US" dirty="0" smtClean="0"/>
              <a:t>of Inequality</a:t>
            </a:r>
          </a:p>
          <a:p>
            <a:pPr lvl="1"/>
            <a:endParaRPr lang="en-US" dirty="0" smtClean="0"/>
          </a:p>
          <a:p>
            <a:pPr lvl="1"/>
            <a:endParaRPr lang="fi-FI" dirty="0" smtClean="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5</a:t>
            </a:fld>
            <a:endParaRPr lang="fi-F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32048" y="125760"/>
            <a:ext cx="8711952" cy="1143000"/>
          </a:xfrm>
        </p:spPr>
        <p:txBody>
          <a:bodyPr/>
          <a:lstStyle/>
          <a:p>
            <a:r>
              <a:rPr lang="en-GB" sz="2400" dirty="0" smtClean="0">
                <a:solidFill>
                  <a:schemeClr val="bg1"/>
                </a:solidFill>
              </a:rPr>
              <a:t>WP 1: </a:t>
            </a:r>
            <a:r>
              <a:rPr lang="en-GB" sz="2400" b="0" dirty="0" smtClean="0">
                <a:solidFill>
                  <a:schemeClr val="bg1"/>
                </a:solidFill>
              </a:rPr>
              <a:t>Strengthening capacity for diagnosis and management of soil micronutrient deficiencies in Sub-Saharan African countries for improved plant, animal and human nutrition </a:t>
            </a:r>
            <a:endParaRPr lang="fi-FI" sz="2400" b="0" dirty="0">
              <a:solidFill>
                <a:schemeClr val="bg1"/>
              </a:solidFill>
            </a:endParaRPr>
          </a:p>
        </p:txBody>
      </p:sp>
      <p:sp>
        <p:nvSpPr>
          <p:cNvPr id="3" name="Sisällön paikkamerkki 2"/>
          <p:cNvSpPr>
            <a:spLocks noGrp="1"/>
          </p:cNvSpPr>
          <p:nvPr>
            <p:ph idx="1"/>
          </p:nvPr>
        </p:nvSpPr>
        <p:spPr>
          <a:xfrm>
            <a:off x="395536" y="1556792"/>
            <a:ext cx="5328592" cy="4320480"/>
          </a:xfrm>
        </p:spPr>
        <p:txBody>
          <a:bodyPr/>
          <a:lstStyle/>
          <a:p>
            <a:r>
              <a:rPr lang="en-GB" sz="1600" b="1" dirty="0" smtClean="0"/>
              <a:t>Objectives</a:t>
            </a:r>
            <a:endParaRPr lang="en-GB" sz="1600" b="1" dirty="0" smtClean="0">
              <a:solidFill>
                <a:schemeClr val="accent2"/>
              </a:solidFill>
            </a:endParaRPr>
          </a:p>
          <a:p>
            <a:pPr lvl="1"/>
            <a:r>
              <a:rPr lang="en-GB" sz="1400" dirty="0" smtClean="0"/>
              <a:t>To strengthen African capacity to diagnose and manage soil micronutrient deficiencies for improved food production and human health.</a:t>
            </a:r>
            <a:br>
              <a:rPr lang="en-GB" sz="1400" dirty="0" smtClean="0"/>
            </a:br>
            <a:endParaRPr lang="en-GB" sz="1400" dirty="0" smtClean="0"/>
          </a:p>
          <a:p>
            <a:pPr lvl="1"/>
            <a:r>
              <a:rPr lang="en-GB" sz="1400" dirty="0" smtClean="0"/>
              <a:t>To increase food productivity and quality and human nutrition through improved soil micronutrient diagnostics and management in Sub-Saharan Africa.</a:t>
            </a:r>
            <a:br>
              <a:rPr lang="en-GB" sz="1400" dirty="0" smtClean="0"/>
            </a:br>
            <a:endParaRPr lang="en-GB" sz="1400" dirty="0" smtClean="0"/>
          </a:p>
          <a:p>
            <a:pPr lvl="1"/>
            <a:r>
              <a:rPr lang="en-GB" sz="1400" dirty="0" smtClean="0"/>
              <a:t>To enable better targeting and monitoring of interventions aimed at improving crop, livestock and human health at different levels, from farm to international development policy. </a:t>
            </a:r>
          </a:p>
          <a:p>
            <a:endParaRPr lang="fi-FI" sz="1600" dirty="0" smtClean="0"/>
          </a:p>
          <a:p>
            <a:r>
              <a:rPr lang="en-GB" sz="1600" b="1" dirty="0" smtClean="0"/>
              <a:t>Partners</a:t>
            </a:r>
            <a:endParaRPr lang="en-GB" sz="1600" b="1" dirty="0" smtClean="0">
              <a:solidFill>
                <a:schemeClr val="accent2"/>
              </a:solidFill>
            </a:endParaRPr>
          </a:p>
          <a:p>
            <a:pPr lvl="1"/>
            <a:r>
              <a:rPr lang="en-GB" sz="1400" dirty="0" smtClean="0"/>
              <a:t>ICRAF</a:t>
            </a:r>
          </a:p>
          <a:p>
            <a:pPr lvl="1"/>
            <a:r>
              <a:rPr lang="en-GB" sz="1400" dirty="0" smtClean="0"/>
              <a:t>Luke</a:t>
            </a:r>
          </a:p>
          <a:p>
            <a:pPr lvl="1"/>
            <a:r>
              <a:rPr lang="en-GB" sz="1400" dirty="0" smtClean="0"/>
              <a:t>University </a:t>
            </a:r>
            <a:r>
              <a:rPr lang="en-GB" sz="1400" dirty="0" smtClean="0"/>
              <a:t>of Nairobi, Institute of Nuclear Physics </a:t>
            </a:r>
          </a:p>
          <a:p>
            <a:endParaRPr lang="fi-FI"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6</a:t>
            </a:fld>
            <a:endParaRPr lang="fi-FI" dirty="0"/>
          </a:p>
        </p:txBody>
      </p:sp>
      <p:pic>
        <p:nvPicPr>
          <p:cNvPr id="1027" name="Picture 3" descr="C:\Users\lst123\Dropbox\FoodAfrica kuvat\DSC04049.JPG"/>
          <p:cNvPicPr>
            <a:picLocks noChangeAspect="1" noChangeArrowheads="1"/>
          </p:cNvPicPr>
          <p:nvPr/>
        </p:nvPicPr>
        <p:blipFill>
          <a:blip r:embed="rId2" cstate="print"/>
          <a:srcRect l="34820" r="15321"/>
          <a:stretch>
            <a:fillRect/>
          </a:stretch>
        </p:blipFill>
        <p:spPr bwMode="auto">
          <a:xfrm>
            <a:off x="5724128" y="1484784"/>
            <a:ext cx="3419872" cy="45580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4624"/>
            <a:ext cx="8229600" cy="1143000"/>
          </a:xfrm>
        </p:spPr>
        <p:txBody>
          <a:bodyPr/>
          <a:lstStyle/>
          <a:p>
            <a:r>
              <a:rPr lang="fi-FI" sz="2400" dirty="0" smtClean="0">
                <a:solidFill>
                  <a:schemeClr val="bg1"/>
                </a:solidFill>
              </a:rPr>
              <a:t>WP 2: </a:t>
            </a:r>
            <a:r>
              <a:rPr lang="en-GB" sz="2400" b="0" dirty="0" smtClean="0">
                <a:solidFill>
                  <a:schemeClr val="bg1"/>
                </a:solidFill>
              </a:rPr>
              <a:t>Improved food and nutritional security from better utilisation of dairy cattle breed types in Senegal</a:t>
            </a:r>
            <a:endParaRPr lang="fi-FI" sz="2400" b="0" dirty="0">
              <a:solidFill>
                <a:schemeClr val="bg1"/>
              </a:solidFill>
            </a:endParaRPr>
          </a:p>
        </p:txBody>
      </p:sp>
      <p:sp>
        <p:nvSpPr>
          <p:cNvPr id="3" name="Sisällön paikkamerkki 2"/>
          <p:cNvSpPr>
            <a:spLocks noGrp="1"/>
          </p:cNvSpPr>
          <p:nvPr>
            <p:ph idx="1"/>
          </p:nvPr>
        </p:nvSpPr>
        <p:spPr>
          <a:xfrm>
            <a:off x="395536" y="1772816"/>
            <a:ext cx="5040560" cy="3949899"/>
          </a:xfrm>
        </p:spPr>
        <p:txBody>
          <a:bodyPr/>
          <a:lstStyle/>
          <a:p>
            <a:r>
              <a:rPr lang="en-GB" sz="1600" b="1" dirty="0" smtClean="0"/>
              <a:t>Objectives</a:t>
            </a:r>
          </a:p>
          <a:p>
            <a:pPr lvl="1"/>
            <a:r>
              <a:rPr lang="en-GB" sz="1400" dirty="0" smtClean="0"/>
              <a:t>To identify and promote utilization of the most appropriate dairy breed and cross-breed types through characterisation of </a:t>
            </a:r>
            <a:r>
              <a:rPr lang="en-GB" sz="1400" dirty="0" err="1" smtClean="0"/>
              <a:t>germplasm</a:t>
            </a:r>
            <a:r>
              <a:rPr lang="en-GB" sz="1400" dirty="0" smtClean="0"/>
              <a:t> for more productive and profitable dairy enterprises in selected production systems in Senegal.</a:t>
            </a:r>
          </a:p>
          <a:p>
            <a:endParaRPr lang="en-GB" sz="1600" b="1" dirty="0" smtClean="0"/>
          </a:p>
          <a:p>
            <a:r>
              <a:rPr lang="en-GB" sz="1600" b="1" dirty="0" smtClean="0"/>
              <a:t>Partners</a:t>
            </a:r>
          </a:p>
          <a:p>
            <a:pPr lvl="1"/>
            <a:r>
              <a:rPr lang="en-GB" sz="1400" dirty="0" smtClean="0"/>
              <a:t>ILRI</a:t>
            </a:r>
          </a:p>
          <a:p>
            <a:pPr lvl="1"/>
            <a:r>
              <a:rPr lang="en-GB" sz="1400" dirty="0" smtClean="0"/>
              <a:t>Luke</a:t>
            </a:r>
            <a:endParaRPr lang="en-GB" sz="1400" dirty="0" smtClean="0"/>
          </a:p>
          <a:p>
            <a:pPr lvl="1"/>
            <a:r>
              <a:rPr lang="en-GB" sz="1400" dirty="0" smtClean="0"/>
              <a:t>University of Helsinki, Department of Agricultural Sciences</a:t>
            </a:r>
          </a:p>
          <a:p>
            <a:pPr lvl="1"/>
            <a:r>
              <a:rPr lang="en-GB" sz="1400" dirty="0" smtClean="0"/>
              <a:t>National Research Institute in Senegal</a:t>
            </a:r>
            <a:endParaRPr lang="fi-FI" sz="1400" dirty="0"/>
          </a:p>
        </p:txBody>
      </p:sp>
      <p:sp>
        <p:nvSpPr>
          <p:cNvPr id="4" name="Päivämäärän paikkamerkki 3"/>
          <p:cNvSpPr>
            <a:spLocks noGrp="1"/>
          </p:cNvSpPr>
          <p:nvPr>
            <p:ph type="dt" sz="half" idx="10"/>
          </p:nvPr>
        </p:nvSpPr>
        <p:spPr/>
        <p:txBody>
          <a:bodyPr/>
          <a:lstStyle/>
          <a:p>
            <a:pPr>
              <a:defRPr/>
            </a:pPr>
            <a:fld id="{A1C2BC66-92C2-4C3D-8D82-630B099FDA7B}" type="datetime1">
              <a:rPr lang="fi-FI" smtClean="0"/>
              <a:pPr>
                <a:defRPr/>
              </a:pPr>
              <a:t>22.1.2015</a:t>
            </a:fld>
            <a:endParaRPr lang="fi-FI"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7</a:t>
            </a:fld>
            <a:endParaRPr lang="fi-FI" dirty="0"/>
          </a:p>
        </p:txBody>
      </p:sp>
      <p:sp>
        <p:nvSpPr>
          <p:cNvPr id="1026" name="AutoShape 2" descr="https://portal.mtt.fi/portal/pls/portal/docs/1/37254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1028" name="AutoShape 4" descr="https://portal.mtt.fi/portal/pls/portal/docs/1/37254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FI"/>
          </a:p>
        </p:txBody>
      </p:sp>
      <p:pic>
        <p:nvPicPr>
          <p:cNvPr id="7" name="Picture 2" descr="C:\Users\lst123\Desktop\FoodAfrica\Local breed Dairy cow, Thies, Senegal.jpg"/>
          <p:cNvPicPr>
            <a:picLocks noChangeAspect="1" noChangeArrowheads="1"/>
          </p:cNvPicPr>
          <p:nvPr/>
        </p:nvPicPr>
        <p:blipFill>
          <a:blip r:embed="rId2" cstate="print"/>
          <a:srcRect l="20835" r="21219"/>
          <a:stretch>
            <a:fillRect/>
          </a:stretch>
        </p:blipFill>
        <p:spPr bwMode="auto">
          <a:xfrm>
            <a:off x="5388471" y="1628800"/>
            <a:ext cx="3755529" cy="432074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116632"/>
            <a:ext cx="8229600" cy="1143000"/>
          </a:xfrm>
        </p:spPr>
        <p:txBody>
          <a:bodyPr/>
          <a:lstStyle/>
          <a:p>
            <a:r>
              <a:rPr lang="fi-FI" sz="2400" dirty="0" smtClean="0">
                <a:solidFill>
                  <a:schemeClr val="bg1"/>
                </a:solidFill>
              </a:rPr>
              <a:t>WP 3</a:t>
            </a:r>
            <a:r>
              <a:rPr lang="fi-FI" sz="2400" b="0" dirty="0" smtClean="0">
                <a:solidFill>
                  <a:schemeClr val="bg1"/>
                </a:solidFill>
              </a:rPr>
              <a:t>: </a:t>
            </a:r>
            <a:r>
              <a:rPr lang="en-GB" sz="2400" b="0" dirty="0" smtClean="0">
                <a:solidFill>
                  <a:schemeClr val="bg1"/>
                </a:solidFill>
              </a:rPr>
              <a:t>Economic analysis on technologies and targeted policies to reduce vulnerability and building resilience in Senegal</a:t>
            </a:r>
            <a:endParaRPr lang="fi-FI" sz="2400" b="0" dirty="0">
              <a:solidFill>
                <a:schemeClr val="bg1"/>
              </a:solidFill>
            </a:endParaRPr>
          </a:p>
        </p:txBody>
      </p:sp>
      <p:sp>
        <p:nvSpPr>
          <p:cNvPr id="3" name="Sisällön paikkamerkki 2"/>
          <p:cNvSpPr>
            <a:spLocks noGrp="1"/>
          </p:cNvSpPr>
          <p:nvPr>
            <p:ph idx="1"/>
          </p:nvPr>
        </p:nvSpPr>
        <p:spPr>
          <a:xfrm>
            <a:off x="395536" y="1700808"/>
            <a:ext cx="4464496" cy="4165923"/>
          </a:xfrm>
        </p:spPr>
        <p:txBody>
          <a:bodyPr/>
          <a:lstStyle/>
          <a:p>
            <a:r>
              <a:rPr lang="en-GB" sz="1600" b="1" dirty="0" smtClean="0"/>
              <a:t>Objectives</a:t>
            </a:r>
            <a:endParaRPr lang="en-GB" sz="1600" dirty="0" smtClean="0"/>
          </a:p>
          <a:p>
            <a:pPr lvl="1"/>
            <a:r>
              <a:rPr lang="en-GB" sz="1400" dirty="0" smtClean="0"/>
              <a:t>To build resilience within the agricultural sector of Senegal in the face of climate risk.</a:t>
            </a:r>
          </a:p>
          <a:p>
            <a:pPr lvl="1"/>
            <a:endParaRPr lang="en-GB" sz="1400" dirty="0" smtClean="0"/>
          </a:p>
          <a:p>
            <a:pPr lvl="1"/>
            <a:r>
              <a:rPr lang="en-GB" sz="1400" dirty="0" smtClean="0"/>
              <a:t>To enhance the adaptive capacity of the wider Senegalese economy in order to secure livelihoods and welfare and to reduce vulnerability to environmental and socio-economic shocks.</a:t>
            </a:r>
          </a:p>
          <a:p>
            <a:pPr lvl="1"/>
            <a:endParaRPr lang="en-GB" sz="1200" b="1" dirty="0" smtClean="0"/>
          </a:p>
          <a:p>
            <a:r>
              <a:rPr lang="en-GB" sz="1600" b="1" dirty="0" smtClean="0"/>
              <a:t>Partners</a:t>
            </a:r>
          </a:p>
          <a:p>
            <a:pPr lvl="1"/>
            <a:r>
              <a:rPr lang="en-GB" sz="1400" dirty="0" smtClean="0"/>
              <a:t>IFPRI</a:t>
            </a:r>
          </a:p>
          <a:p>
            <a:pPr lvl="1"/>
            <a:r>
              <a:rPr lang="en-GB" sz="1400" dirty="0" smtClean="0"/>
              <a:t>Luke</a:t>
            </a:r>
            <a:endParaRPr lang="en-GB" sz="1400" dirty="0" smtClean="0"/>
          </a:p>
          <a:p>
            <a:pPr lvl="1"/>
            <a:r>
              <a:rPr lang="en-GB" sz="1400" dirty="0" smtClean="0"/>
              <a:t>ISRA (national research institute in Senegal)</a:t>
            </a:r>
            <a:endParaRPr lang="fi-FI" sz="1400"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8</a:t>
            </a:fld>
            <a:endParaRPr lang="fi-FI" dirty="0"/>
          </a:p>
        </p:txBody>
      </p:sp>
      <p:pic>
        <p:nvPicPr>
          <p:cNvPr id="7" name="Kuva 6" descr="WP3_ISRA.JPG"/>
          <p:cNvPicPr>
            <a:picLocks noChangeAspect="1"/>
          </p:cNvPicPr>
          <p:nvPr/>
        </p:nvPicPr>
        <p:blipFill>
          <a:blip r:embed="rId2" cstate="print"/>
          <a:srcRect l="17175"/>
          <a:stretch>
            <a:fillRect/>
          </a:stretch>
        </p:blipFill>
        <p:spPr>
          <a:xfrm>
            <a:off x="4956927" y="2060848"/>
            <a:ext cx="4187073" cy="25168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0" y="0"/>
            <a:ext cx="9144000" cy="1340768"/>
          </a:xfrm>
          <a:prstGeom prst="rect">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116632"/>
            <a:ext cx="8229600" cy="1143000"/>
          </a:xfrm>
        </p:spPr>
        <p:txBody>
          <a:bodyPr/>
          <a:lstStyle/>
          <a:p>
            <a:r>
              <a:rPr lang="fi-FI" sz="2400" dirty="0" smtClean="0">
                <a:solidFill>
                  <a:schemeClr val="bg1"/>
                </a:solidFill>
              </a:rPr>
              <a:t>WP 4: </a:t>
            </a:r>
            <a:r>
              <a:rPr lang="en-GB" sz="2400" b="0" dirty="0" smtClean="0">
                <a:solidFill>
                  <a:schemeClr val="bg1"/>
                </a:solidFill>
              </a:rPr>
              <a:t>Enhancing food and nutrition security of vulnerable groups in communities in Benin through increased use of local agricultural biodiversity</a:t>
            </a:r>
            <a:endParaRPr lang="fi-FI" sz="2400" b="0" dirty="0">
              <a:solidFill>
                <a:schemeClr val="bg1"/>
              </a:solidFill>
            </a:endParaRPr>
          </a:p>
        </p:txBody>
      </p:sp>
      <p:sp>
        <p:nvSpPr>
          <p:cNvPr id="3" name="Sisällön paikkamerkki 2"/>
          <p:cNvSpPr>
            <a:spLocks noGrp="1"/>
          </p:cNvSpPr>
          <p:nvPr>
            <p:ph idx="1"/>
          </p:nvPr>
        </p:nvSpPr>
        <p:spPr>
          <a:xfrm>
            <a:off x="395536" y="1484784"/>
            <a:ext cx="4752528" cy="4021907"/>
          </a:xfrm>
        </p:spPr>
        <p:txBody>
          <a:bodyPr/>
          <a:lstStyle/>
          <a:p>
            <a:pPr lvl="0"/>
            <a:r>
              <a:rPr lang="en-GB" sz="1600" b="1" dirty="0" smtClean="0"/>
              <a:t>Objectives</a:t>
            </a:r>
            <a:endParaRPr lang="en-GB" sz="1600" dirty="0" smtClean="0"/>
          </a:p>
          <a:p>
            <a:pPr lvl="1"/>
            <a:r>
              <a:rPr lang="en-GB" sz="1400" dirty="0" smtClean="0"/>
              <a:t>To improve household food security, nutrition and health of infants and young children within resource-poor communities in Benin.</a:t>
            </a:r>
          </a:p>
          <a:p>
            <a:pPr lvl="1"/>
            <a:r>
              <a:rPr lang="en-CA" sz="1400" dirty="0" smtClean="0"/>
              <a:t>To study the diets and nutritional status of infants, young children and mothers in order to identify the determinants of food security in households in target communities.</a:t>
            </a:r>
            <a:endParaRPr lang="fi-FI" sz="1400" dirty="0" smtClean="0"/>
          </a:p>
          <a:p>
            <a:pPr lvl="1"/>
            <a:r>
              <a:rPr lang="en-CA" sz="1400" dirty="0" smtClean="0"/>
              <a:t>To identify optimal diets from locally sourced foods and to develop communication strategies to increase demand and supply of foods that meet nutritional, cultural and economic considerations of infants, young children and women.</a:t>
            </a:r>
            <a:endParaRPr lang="fi-FI" sz="1400" dirty="0" smtClean="0"/>
          </a:p>
          <a:p>
            <a:r>
              <a:rPr lang="en-GB" sz="1600" b="1" dirty="0" smtClean="0"/>
              <a:t>Partners</a:t>
            </a:r>
          </a:p>
          <a:p>
            <a:pPr lvl="1"/>
            <a:r>
              <a:rPr lang="en-GB" sz="1400" dirty="0" err="1" smtClean="0"/>
              <a:t>Bioversity</a:t>
            </a:r>
            <a:r>
              <a:rPr lang="en-GB" sz="1400" dirty="0" smtClean="0"/>
              <a:t> International</a:t>
            </a:r>
          </a:p>
          <a:p>
            <a:pPr lvl="1"/>
            <a:r>
              <a:rPr lang="en-GB" sz="1400" dirty="0" smtClean="0"/>
              <a:t>University of Helsinki, Department of Food and Environmental Sciences</a:t>
            </a:r>
          </a:p>
          <a:p>
            <a:pPr lvl="1"/>
            <a:r>
              <a:rPr lang="en-GB" sz="1400" dirty="0" err="1" smtClean="0"/>
              <a:t>Universite</a:t>
            </a:r>
            <a:r>
              <a:rPr lang="en-GB" sz="1400" dirty="0" smtClean="0"/>
              <a:t> </a:t>
            </a:r>
            <a:r>
              <a:rPr lang="en-GB" sz="1400" dirty="0" err="1" smtClean="0"/>
              <a:t>d’Abomey</a:t>
            </a:r>
            <a:r>
              <a:rPr lang="en-GB" sz="1400" dirty="0" smtClean="0"/>
              <a:t> </a:t>
            </a:r>
            <a:r>
              <a:rPr lang="en-GB" sz="1400" dirty="0" err="1" smtClean="0"/>
              <a:t>Calavi</a:t>
            </a:r>
            <a:r>
              <a:rPr lang="en-GB" sz="1400" dirty="0" smtClean="0"/>
              <a:t>, Benin</a:t>
            </a:r>
            <a:endParaRPr lang="fi-FI" sz="1400" dirty="0"/>
          </a:p>
        </p:txBody>
      </p:sp>
      <p:sp>
        <p:nvSpPr>
          <p:cNvPr id="5" name="Alatunnisteen paikkamerkki 4"/>
          <p:cNvSpPr>
            <a:spLocks noGrp="1"/>
          </p:cNvSpPr>
          <p:nvPr>
            <p:ph type="ftr" sz="quarter" idx="11"/>
          </p:nvPr>
        </p:nvSpPr>
        <p:spPr/>
        <p:txBody>
          <a:bodyPr/>
          <a:lstStyle/>
          <a:p>
            <a:pPr>
              <a:defRPr/>
            </a:pPr>
            <a:r>
              <a:rPr lang="fi-FI" dirty="0"/>
              <a:t>© Natural Resources Institute Finland (Luke)</a:t>
            </a:r>
            <a:endParaRPr lang="fi-FI" dirty="0"/>
          </a:p>
        </p:txBody>
      </p:sp>
      <p:sp>
        <p:nvSpPr>
          <p:cNvPr id="6" name="Dian numeron paikkamerkki 5"/>
          <p:cNvSpPr>
            <a:spLocks noGrp="1"/>
          </p:cNvSpPr>
          <p:nvPr>
            <p:ph type="sldNum" sz="quarter" idx="12"/>
          </p:nvPr>
        </p:nvSpPr>
        <p:spPr/>
        <p:txBody>
          <a:bodyPr/>
          <a:lstStyle/>
          <a:p>
            <a:pPr>
              <a:defRPr/>
            </a:pPr>
            <a:fld id="{3FCA2853-1384-4F7E-95C5-91A95522FAA7}" type="slidenum">
              <a:rPr lang="fi-FI" smtClean="0"/>
              <a:pPr>
                <a:defRPr/>
              </a:pPr>
              <a:t>9</a:t>
            </a:fld>
            <a:endParaRPr lang="fi-FI" dirty="0"/>
          </a:p>
        </p:txBody>
      </p:sp>
      <p:pic>
        <p:nvPicPr>
          <p:cNvPr id="3075" name="Picture 3" descr="C:\Users\lst123\Desktop\FoodAfrica\Benin-kuvat\Observers_followed_the_child_to_the_fields_too_496.jpg"/>
          <p:cNvPicPr>
            <a:picLocks noChangeAspect="1" noChangeArrowheads="1"/>
          </p:cNvPicPr>
          <p:nvPr/>
        </p:nvPicPr>
        <p:blipFill>
          <a:blip r:embed="rId2" cstate="print"/>
          <a:srcRect t="5380" b="7681"/>
          <a:stretch>
            <a:fillRect/>
          </a:stretch>
        </p:blipFill>
        <p:spPr bwMode="auto">
          <a:xfrm>
            <a:off x="5290688" y="1556792"/>
            <a:ext cx="3853312" cy="44644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letusrakenne">
  <a:themeElements>
    <a:clrScheme name="Mukautettu 1">
      <a:dk1>
        <a:srgbClr val="000000"/>
      </a:dk1>
      <a:lt1>
        <a:srgbClr val="FFFFFF"/>
      </a:lt1>
      <a:dk2>
        <a:srgbClr val="000000"/>
      </a:dk2>
      <a:lt2>
        <a:srgbClr val="B1B1B1"/>
      </a:lt2>
      <a:accent1>
        <a:srgbClr val="00A9E0"/>
      </a:accent1>
      <a:accent2>
        <a:srgbClr val="34B233"/>
      </a:accent2>
      <a:accent3>
        <a:srgbClr val="FFFFFF"/>
      </a:accent3>
      <a:accent4>
        <a:srgbClr val="000000"/>
      </a:accent4>
      <a:accent5>
        <a:srgbClr val="AAC9E5"/>
      </a:accent5>
      <a:accent6>
        <a:srgbClr val="6A9932"/>
      </a:accent6>
      <a:hlink>
        <a:srgbClr val="34B233"/>
      </a:hlink>
      <a:folHlink>
        <a:srgbClr val="34B233"/>
      </a:folHlink>
    </a:clrScheme>
    <a:fontScheme name="mt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B1B1B1"/>
        </a:lt2>
        <a:accent1>
          <a:srgbClr val="0097D2"/>
        </a:accent1>
        <a:accent2>
          <a:srgbClr val="76A938"/>
        </a:accent2>
        <a:accent3>
          <a:srgbClr val="FFFFFF"/>
        </a:accent3>
        <a:accent4>
          <a:srgbClr val="000000"/>
        </a:accent4>
        <a:accent5>
          <a:srgbClr val="AAC9E5"/>
        </a:accent5>
        <a:accent6>
          <a:srgbClr val="6A9932"/>
        </a:accent6>
        <a:hlink>
          <a:srgbClr val="EAB90C"/>
        </a:hlink>
        <a:folHlink>
          <a:srgbClr val="CAD1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11490</TotalTime>
  <Words>1213</Words>
  <Application>Microsoft Office PowerPoint</Application>
  <PresentationFormat>Näytössä katseltava diaesitys (4:3)</PresentationFormat>
  <Paragraphs>197</Paragraphs>
  <Slides>15</Slides>
  <Notes>1</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Oletusrakenne</vt:lpstr>
      <vt:lpstr>FoodAfrica Research for Development Programme  Improving Food Security in West and East Africa through  Capacity Building and Information Dissemination </vt:lpstr>
      <vt:lpstr>FoodAfrica Programme</vt:lpstr>
      <vt:lpstr>Programme Objectives</vt:lpstr>
      <vt:lpstr>FoodAfrica Work Packages and Partners </vt:lpstr>
      <vt:lpstr>Cross-Cutting Objectives and Joint Activities</vt:lpstr>
      <vt:lpstr>WP 1: Strengthening capacity for diagnosis and management of soil micronutrient deficiencies in Sub-Saharan African countries for improved plant, animal and human nutrition </vt:lpstr>
      <vt:lpstr>WP 2: Improved food and nutritional security from better utilisation of dairy cattle breed types in Senegal</vt:lpstr>
      <vt:lpstr>WP 3: Economic analysis on technologies and targeted policies to reduce vulnerability and building resilience in Senegal</vt:lpstr>
      <vt:lpstr>WP 4: Enhancing food and nutrition security of vulnerable groups in communities in Benin through increased use of local agricultural biodiversity</vt:lpstr>
      <vt:lpstr>WP 5: Measuring and mitigating the risk of mycotoxins in maize and dairy products for poor consumers in Kenya</vt:lpstr>
      <vt:lpstr>WP 6: Using information and communication technology to improve market access in Africa</vt:lpstr>
      <vt:lpstr>WP 7: Innovative extension approaches for improving food security and livelihoods </vt:lpstr>
      <vt:lpstr>Expected Outcomes</vt:lpstr>
      <vt:lpstr>Contact Information</vt:lpstr>
      <vt:lpstr>Thank you!            www.luke.fi/foodafrica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c:creator>
  <cp:lastModifiedBy>Anna-Riitta Juntunen</cp:lastModifiedBy>
  <cp:revision>625</cp:revision>
  <dcterms:created xsi:type="dcterms:W3CDTF">2011-04-12T12:27:18Z</dcterms:created>
  <dcterms:modified xsi:type="dcterms:W3CDTF">2015-01-22T12:41:21Z</dcterms:modified>
</cp:coreProperties>
</file>